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notesMasterIdLst>
    <p:notesMasterId r:id="rId17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9" r:id="rId13"/>
    <p:sldId id="266" r:id="rId14"/>
    <p:sldId id="267" r:id="rId15"/>
    <p:sldId id="270" r:id="rId1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36" autoAdjust="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E6175C-B122-4CC6-961E-5BDED91D9AD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C9055356-598F-487B-841D-C035DCE602B6}">
      <dgm:prSet phldrT="[Text]" custT="1"/>
      <dgm:spPr>
        <a:noFill/>
        <a:ln>
          <a:noFill/>
        </a:ln>
      </dgm:spPr>
      <dgm:t>
        <a:bodyPr/>
        <a:lstStyle/>
        <a:p>
          <a:r>
            <a:rPr lang="en-US" sz="2400" dirty="0" smtClean="0">
              <a:solidFill>
                <a:schemeClr val="tx1"/>
              </a:solidFill>
              <a:latin typeface="Calibri" pitchFamily="34" charset="0"/>
            </a:rPr>
            <a:t>Regional organization of the International Federation of Journalists (IFJ)</a:t>
          </a:r>
          <a:endParaRPr lang="el-GR" sz="2400" dirty="0">
            <a:latin typeface="Calibri" pitchFamily="34" charset="0"/>
          </a:endParaRPr>
        </a:p>
      </dgm:t>
    </dgm:pt>
    <dgm:pt modelId="{D8AC63DB-553B-4BCF-BF28-9A69DA9F2594}" type="parTrans" cxnId="{15AA8ADC-FA76-4D91-85AE-F2C4387F6569}">
      <dgm:prSet/>
      <dgm:spPr/>
      <dgm:t>
        <a:bodyPr/>
        <a:lstStyle/>
        <a:p>
          <a:endParaRPr lang="el-GR"/>
        </a:p>
      </dgm:t>
    </dgm:pt>
    <dgm:pt modelId="{BDC5DB07-1941-421E-A7A1-A06898AC11D5}" type="sibTrans" cxnId="{15AA8ADC-FA76-4D91-85AE-F2C4387F6569}">
      <dgm:prSet/>
      <dgm:spPr/>
      <dgm:t>
        <a:bodyPr/>
        <a:lstStyle/>
        <a:p>
          <a:endParaRPr lang="el-GR"/>
        </a:p>
      </dgm:t>
    </dgm:pt>
    <dgm:pt modelId="{0C7721EE-7236-4F2E-B142-989D8DDA5000}">
      <dgm:prSet phldrT="[Text]" custT="1"/>
      <dgm:spPr>
        <a:noFill/>
        <a:ln>
          <a:noFill/>
        </a:ln>
      </dgm:spPr>
      <dgm:t>
        <a:bodyPr/>
        <a:lstStyle/>
        <a:p>
          <a:r>
            <a:rPr lang="en-US" sz="2400" dirty="0" smtClean="0">
              <a:solidFill>
                <a:schemeClr val="tx1"/>
              </a:solidFill>
              <a:latin typeface="Calibri" pitchFamily="34" charset="0"/>
            </a:rPr>
            <a:t>Established as an Association </a:t>
          </a:r>
          <a:r>
            <a:rPr lang="en-US" sz="2400" i="1" dirty="0" smtClean="0">
              <a:solidFill>
                <a:schemeClr val="tx1"/>
              </a:solidFill>
              <a:latin typeface="Calibri" pitchFamily="34" charset="0"/>
            </a:rPr>
            <a:t>International sans But </a:t>
          </a:r>
          <a:r>
            <a:rPr lang="en-US" sz="2400" i="1" dirty="0" err="1" smtClean="0">
              <a:solidFill>
                <a:schemeClr val="tx1"/>
              </a:solidFill>
              <a:latin typeface="Calibri" pitchFamily="34" charset="0"/>
            </a:rPr>
            <a:t>Lucratif</a:t>
          </a:r>
          <a:r>
            <a:rPr lang="en-US" sz="2400" dirty="0" smtClean="0">
              <a:solidFill>
                <a:schemeClr val="tx1"/>
              </a:solidFill>
              <a:latin typeface="Calibri" pitchFamily="34" charset="0"/>
            </a:rPr>
            <a:t> under Belgian law</a:t>
          </a:r>
          <a:endParaRPr lang="el-GR" sz="2400" dirty="0">
            <a:solidFill>
              <a:schemeClr val="tx1"/>
            </a:solidFill>
            <a:latin typeface="Calibri" pitchFamily="34" charset="0"/>
          </a:endParaRPr>
        </a:p>
      </dgm:t>
    </dgm:pt>
    <dgm:pt modelId="{BB8901C0-5BBC-4AB4-9ED7-FC4E4AB19752}" type="parTrans" cxnId="{AE538528-9304-41AA-A509-3CCCF9787DFC}">
      <dgm:prSet/>
      <dgm:spPr/>
      <dgm:t>
        <a:bodyPr/>
        <a:lstStyle/>
        <a:p>
          <a:endParaRPr lang="el-GR"/>
        </a:p>
      </dgm:t>
    </dgm:pt>
    <dgm:pt modelId="{B6A63D3F-15B0-425B-A57C-97E3DE1270F2}" type="sibTrans" cxnId="{AE538528-9304-41AA-A509-3CCCF9787DFC}">
      <dgm:prSet/>
      <dgm:spPr/>
      <dgm:t>
        <a:bodyPr/>
        <a:lstStyle/>
        <a:p>
          <a:endParaRPr lang="el-GR"/>
        </a:p>
      </dgm:t>
    </dgm:pt>
    <dgm:pt modelId="{E7FCBA79-492C-4B3C-8AC0-4B0DBFFCD44C}">
      <dgm:prSet phldrT="[Text]" custT="1"/>
      <dgm:spPr/>
      <dgm:t>
        <a:bodyPr/>
        <a:lstStyle/>
        <a:p>
          <a:r>
            <a:rPr lang="en-US" sz="2000" dirty="0" smtClean="0"/>
            <a:t>Over 30 countries</a:t>
          </a:r>
          <a:endParaRPr lang="el-GR" sz="2000" dirty="0"/>
        </a:p>
      </dgm:t>
    </dgm:pt>
    <dgm:pt modelId="{56984F95-7712-4903-A428-3FD4AC95E2AE}" type="parTrans" cxnId="{7E712ACB-9306-4D5E-B8C5-99E4D897EC7A}">
      <dgm:prSet/>
      <dgm:spPr/>
      <dgm:t>
        <a:bodyPr/>
        <a:lstStyle/>
        <a:p>
          <a:endParaRPr lang="el-GR"/>
        </a:p>
      </dgm:t>
    </dgm:pt>
    <dgm:pt modelId="{09D07D40-F302-4918-9D4D-A225443A7B6C}" type="sibTrans" cxnId="{7E712ACB-9306-4D5E-B8C5-99E4D897EC7A}">
      <dgm:prSet/>
      <dgm:spPr/>
      <dgm:t>
        <a:bodyPr/>
        <a:lstStyle/>
        <a:p>
          <a:endParaRPr lang="el-GR"/>
        </a:p>
      </dgm:t>
    </dgm:pt>
    <dgm:pt modelId="{61DD3776-6DB9-4B15-A71C-A26BD4C66A2F}">
      <dgm:prSet phldrT="[Text]" custT="1"/>
      <dgm:spPr/>
      <dgm:t>
        <a:bodyPr/>
        <a:lstStyle/>
        <a:p>
          <a:r>
            <a:rPr lang="en-US" sz="2000" dirty="0" smtClean="0"/>
            <a:t>Over 40 Unions</a:t>
          </a:r>
          <a:endParaRPr lang="el-GR" sz="2000" dirty="0"/>
        </a:p>
      </dgm:t>
    </dgm:pt>
    <dgm:pt modelId="{7842BCC5-62C1-4DCC-B633-F5771D50AB49}" type="parTrans" cxnId="{CA0A2B18-063F-4F2B-AA8D-2531F1E31888}">
      <dgm:prSet/>
      <dgm:spPr/>
      <dgm:t>
        <a:bodyPr/>
        <a:lstStyle/>
        <a:p>
          <a:endParaRPr lang="el-GR"/>
        </a:p>
      </dgm:t>
    </dgm:pt>
    <dgm:pt modelId="{8E5C1AD4-843B-4191-8A3C-BB3BABFEBAAB}" type="sibTrans" cxnId="{CA0A2B18-063F-4F2B-AA8D-2531F1E31888}">
      <dgm:prSet/>
      <dgm:spPr/>
      <dgm:t>
        <a:bodyPr/>
        <a:lstStyle/>
        <a:p>
          <a:endParaRPr lang="el-GR"/>
        </a:p>
      </dgm:t>
    </dgm:pt>
    <dgm:pt modelId="{E055412A-D407-46A7-900D-867FC57A70F3}">
      <dgm:prSet phldrT="[Text]" custT="1"/>
      <dgm:spPr/>
      <dgm:t>
        <a:bodyPr/>
        <a:lstStyle/>
        <a:p>
          <a:r>
            <a:rPr lang="en-US" sz="2000" dirty="0" smtClean="0"/>
            <a:t>Over 300,000 journalists</a:t>
          </a:r>
          <a:endParaRPr lang="el-GR" sz="2000" dirty="0"/>
        </a:p>
      </dgm:t>
    </dgm:pt>
    <dgm:pt modelId="{0581FC01-522A-44A9-905A-23C06B0FA4CD}" type="parTrans" cxnId="{AEC8E9ED-0F08-45B7-B63D-A15CAA7EE88C}">
      <dgm:prSet/>
      <dgm:spPr/>
      <dgm:t>
        <a:bodyPr/>
        <a:lstStyle/>
        <a:p>
          <a:endParaRPr lang="el-GR"/>
        </a:p>
      </dgm:t>
    </dgm:pt>
    <dgm:pt modelId="{03B06F81-086D-4878-8F70-C0BD3485722D}" type="sibTrans" cxnId="{AEC8E9ED-0F08-45B7-B63D-A15CAA7EE88C}">
      <dgm:prSet/>
      <dgm:spPr/>
      <dgm:t>
        <a:bodyPr/>
        <a:lstStyle/>
        <a:p>
          <a:endParaRPr lang="el-GR"/>
        </a:p>
      </dgm:t>
    </dgm:pt>
    <dgm:pt modelId="{D6F7A737-26F3-4B99-81D7-6B9BAB8970A3}">
      <dgm:prSet phldrT="[Text]"/>
      <dgm:spPr>
        <a:noFill/>
        <a:ln>
          <a:noFill/>
        </a:ln>
      </dgm:spPr>
      <dgm:t>
        <a:bodyPr/>
        <a:lstStyle/>
        <a:p>
          <a:endParaRPr lang="el-GR" dirty="0">
            <a:solidFill>
              <a:schemeClr val="tx1"/>
            </a:solidFill>
            <a:latin typeface="Calibri" pitchFamily="34" charset="0"/>
          </a:endParaRPr>
        </a:p>
      </dgm:t>
    </dgm:pt>
    <dgm:pt modelId="{F6013A9A-2C42-4721-BA88-65AFE82A3C88}" type="parTrans" cxnId="{E24C81F0-64CA-44A5-ABC2-3C93949389AD}">
      <dgm:prSet/>
      <dgm:spPr/>
      <dgm:t>
        <a:bodyPr/>
        <a:lstStyle/>
        <a:p>
          <a:endParaRPr lang="el-GR"/>
        </a:p>
      </dgm:t>
    </dgm:pt>
    <dgm:pt modelId="{13F75034-4833-463B-970D-6FC82CB553BF}" type="sibTrans" cxnId="{E24C81F0-64CA-44A5-ABC2-3C93949389AD}">
      <dgm:prSet/>
      <dgm:spPr/>
      <dgm:t>
        <a:bodyPr/>
        <a:lstStyle/>
        <a:p>
          <a:endParaRPr lang="el-GR"/>
        </a:p>
      </dgm:t>
    </dgm:pt>
    <dgm:pt modelId="{2D3206EC-0170-4FE9-B4CF-85567A72BFC8}">
      <dgm:prSet custT="1"/>
      <dgm:spPr>
        <a:noFill/>
        <a:ln>
          <a:noFill/>
        </a:ln>
      </dgm:spPr>
      <dgm:t>
        <a:bodyPr/>
        <a:lstStyle/>
        <a:p>
          <a:pPr>
            <a:spcAft>
              <a:spcPts val="0"/>
            </a:spcAft>
          </a:pPr>
          <a:r>
            <a:rPr lang="en-US" sz="2400" dirty="0" smtClean="0">
              <a:solidFill>
                <a:schemeClr val="tx1"/>
              </a:solidFill>
              <a:latin typeface="Calibri" pitchFamily="34" charset="0"/>
            </a:rPr>
            <a:t>Rather an ever-expanding network over Europe headquartered in Brussels, created to represent  the interests of journalists' unions and associations and their members</a:t>
          </a:r>
          <a:endParaRPr lang="el-GR" sz="2400" dirty="0"/>
        </a:p>
      </dgm:t>
    </dgm:pt>
    <dgm:pt modelId="{1639B493-074F-4704-AB70-3E30C22DCAF7}" type="parTrans" cxnId="{16F6D392-7C04-467B-AFE7-623F5FBA2110}">
      <dgm:prSet/>
      <dgm:spPr/>
      <dgm:t>
        <a:bodyPr/>
        <a:lstStyle/>
        <a:p>
          <a:endParaRPr lang="el-GR"/>
        </a:p>
      </dgm:t>
    </dgm:pt>
    <dgm:pt modelId="{F6244159-3D3E-4243-A6C7-07411BA412C9}" type="sibTrans" cxnId="{16F6D392-7C04-467B-AFE7-623F5FBA2110}">
      <dgm:prSet/>
      <dgm:spPr/>
      <dgm:t>
        <a:bodyPr/>
        <a:lstStyle/>
        <a:p>
          <a:endParaRPr lang="el-GR"/>
        </a:p>
      </dgm:t>
    </dgm:pt>
    <dgm:pt modelId="{B4F7FBE7-CA7B-4191-B4BB-89758C9CB21F}" type="pres">
      <dgm:prSet presAssocID="{8BE6175C-B122-4CC6-961E-5BDED91D9AD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1C59CA81-73A1-4913-ADE9-13AEFB9B527C}" type="pres">
      <dgm:prSet presAssocID="{C9055356-598F-487B-841D-C035DCE602B6}" presName="parentText" presStyleLbl="node1" presStyleIdx="0" presStyleCnt="4" custLinFactY="-971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3CA4F4C-9F9E-49E7-B831-FF64E86ECD64}" type="pres">
      <dgm:prSet presAssocID="{BDC5DB07-1941-421E-A7A1-A06898AC11D5}" presName="spacer" presStyleCnt="0"/>
      <dgm:spPr/>
    </dgm:pt>
    <dgm:pt modelId="{C29DDD21-9436-4810-BE83-ED504ED896FF}" type="pres">
      <dgm:prSet presAssocID="{0C7721EE-7236-4F2E-B142-989D8DDA5000}" presName="parentText" presStyleLbl="node1" presStyleIdx="1" presStyleCnt="4" custLinFactNeighborY="5178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C72C02B-13F5-4452-9219-EB75E9B7D143}" type="pres">
      <dgm:prSet presAssocID="{0C7721EE-7236-4F2E-B142-989D8DDA5000}" presName="childText" presStyleLbl="revTx" presStyleIdx="0" presStyleCnt="1" custScaleY="91610" custLinFactNeighborY="1177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A060BA3-FA3C-4B08-B70C-5062CE47B17E}" type="pres">
      <dgm:prSet presAssocID="{D6F7A737-26F3-4B99-81D7-6B9BAB8970A3}" presName="parentText" presStyleLbl="node1" presStyleIdx="2" presStyleCnt="4" custLinFactNeighborX="909" custLinFactNeighborY="4714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0EF4168-6292-45AF-B669-1E0F5105AACF}" type="pres">
      <dgm:prSet presAssocID="{13F75034-4833-463B-970D-6FC82CB553BF}" presName="spacer" presStyleCnt="0"/>
      <dgm:spPr/>
    </dgm:pt>
    <dgm:pt modelId="{AC1ACA2D-435C-4664-BB57-DC6A06C20822}" type="pres">
      <dgm:prSet presAssocID="{2D3206EC-0170-4FE9-B4CF-85567A72BFC8}" presName="parentText" presStyleLbl="node1" presStyleIdx="3" presStyleCnt="4" custScaleY="141568" custLinFactY="54444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75054AD3-B094-4343-8FEA-BD402C2F733C}" type="presOf" srcId="{61DD3776-6DB9-4B15-A71C-A26BD4C66A2F}" destId="{3C72C02B-13F5-4452-9219-EB75E9B7D143}" srcOrd="0" destOrd="1" presId="urn:microsoft.com/office/officeart/2005/8/layout/vList2"/>
    <dgm:cxn modelId="{AEC8E9ED-0F08-45B7-B63D-A15CAA7EE88C}" srcId="{0C7721EE-7236-4F2E-B142-989D8DDA5000}" destId="{E055412A-D407-46A7-900D-867FC57A70F3}" srcOrd="2" destOrd="0" parTransId="{0581FC01-522A-44A9-905A-23C06B0FA4CD}" sibTransId="{03B06F81-086D-4878-8F70-C0BD3485722D}"/>
    <dgm:cxn modelId="{E24C81F0-64CA-44A5-ABC2-3C93949389AD}" srcId="{8BE6175C-B122-4CC6-961E-5BDED91D9ADB}" destId="{D6F7A737-26F3-4B99-81D7-6B9BAB8970A3}" srcOrd="2" destOrd="0" parTransId="{F6013A9A-2C42-4721-BA88-65AFE82A3C88}" sibTransId="{13F75034-4833-463B-970D-6FC82CB553BF}"/>
    <dgm:cxn modelId="{EE404851-9ACD-4B92-93C6-C8C09E43B1A2}" type="presOf" srcId="{D6F7A737-26F3-4B99-81D7-6B9BAB8970A3}" destId="{4A060BA3-FA3C-4B08-B70C-5062CE47B17E}" srcOrd="0" destOrd="0" presId="urn:microsoft.com/office/officeart/2005/8/layout/vList2"/>
    <dgm:cxn modelId="{FF9BD3B5-A3D7-44C5-BD35-36D8D2FFBE7B}" type="presOf" srcId="{8BE6175C-B122-4CC6-961E-5BDED91D9ADB}" destId="{B4F7FBE7-CA7B-4191-B4BB-89758C9CB21F}" srcOrd="0" destOrd="0" presId="urn:microsoft.com/office/officeart/2005/8/layout/vList2"/>
    <dgm:cxn modelId="{7E712ACB-9306-4D5E-B8C5-99E4D897EC7A}" srcId="{0C7721EE-7236-4F2E-B142-989D8DDA5000}" destId="{E7FCBA79-492C-4B3C-8AC0-4B0DBFFCD44C}" srcOrd="0" destOrd="0" parTransId="{56984F95-7712-4903-A428-3FD4AC95E2AE}" sibTransId="{09D07D40-F302-4918-9D4D-A225443A7B6C}"/>
    <dgm:cxn modelId="{668021AE-11EE-45C3-827E-28E61E86148B}" type="presOf" srcId="{E7FCBA79-492C-4B3C-8AC0-4B0DBFFCD44C}" destId="{3C72C02B-13F5-4452-9219-EB75E9B7D143}" srcOrd="0" destOrd="0" presId="urn:microsoft.com/office/officeart/2005/8/layout/vList2"/>
    <dgm:cxn modelId="{CA0A2B18-063F-4F2B-AA8D-2531F1E31888}" srcId="{0C7721EE-7236-4F2E-B142-989D8DDA5000}" destId="{61DD3776-6DB9-4B15-A71C-A26BD4C66A2F}" srcOrd="1" destOrd="0" parTransId="{7842BCC5-62C1-4DCC-B633-F5771D50AB49}" sibTransId="{8E5C1AD4-843B-4191-8A3C-BB3BABFEBAAB}"/>
    <dgm:cxn modelId="{7E4D33B9-6004-4F97-AEED-F91E249CCE67}" type="presOf" srcId="{0C7721EE-7236-4F2E-B142-989D8DDA5000}" destId="{C29DDD21-9436-4810-BE83-ED504ED896FF}" srcOrd="0" destOrd="0" presId="urn:microsoft.com/office/officeart/2005/8/layout/vList2"/>
    <dgm:cxn modelId="{15AA8ADC-FA76-4D91-85AE-F2C4387F6569}" srcId="{8BE6175C-B122-4CC6-961E-5BDED91D9ADB}" destId="{C9055356-598F-487B-841D-C035DCE602B6}" srcOrd="0" destOrd="0" parTransId="{D8AC63DB-553B-4BCF-BF28-9A69DA9F2594}" sibTransId="{BDC5DB07-1941-421E-A7A1-A06898AC11D5}"/>
    <dgm:cxn modelId="{0913B7A0-5B23-4B81-940F-22EC59A60E6C}" type="presOf" srcId="{E055412A-D407-46A7-900D-867FC57A70F3}" destId="{3C72C02B-13F5-4452-9219-EB75E9B7D143}" srcOrd="0" destOrd="2" presId="urn:microsoft.com/office/officeart/2005/8/layout/vList2"/>
    <dgm:cxn modelId="{AE538528-9304-41AA-A509-3CCCF9787DFC}" srcId="{8BE6175C-B122-4CC6-961E-5BDED91D9ADB}" destId="{0C7721EE-7236-4F2E-B142-989D8DDA5000}" srcOrd="1" destOrd="0" parTransId="{BB8901C0-5BBC-4AB4-9ED7-FC4E4AB19752}" sibTransId="{B6A63D3F-15B0-425B-A57C-97E3DE1270F2}"/>
    <dgm:cxn modelId="{69B6B459-28CA-43BB-9EEA-225B4D279FF2}" type="presOf" srcId="{2D3206EC-0170-4FE9-B4CF-85567A72BFC8}" destId="{AC1ACA2D-435C-4664-BB57-DC6A06C20822}" srcOrd="0" destOrd="0" presId="urn:microsoft.com/office/officeart/2005/8/layout/vList2"/>
    <dgm:cxn modelId="{EF2DF865-326B-4208-A2DA-D54712358F84}" type="presOf" srcId="{C9055356-598F-487B-841D-C035DCE602B6}" destId="{1C59CA81-73A1-4913-ADE9-13AEFB9B527C}" srcOrd="0" destOrd="0" presId="urn:microsoft.com/office/officeart/2005/8/layout/vList2"/>
    <dgm:cxn modelId="{16F6D392-7C04-467B-AFE7-623F5FBA2110}" srcId="{8BE6175C-B122-4CC6-961E-5BDED91D9ADB}" destId="{2D3206EC-0170-4FE9-B4CF-85567A72BFC8}" srcOrd="3" destOrd="0" parTransId="{1639B493-074F-4704-AB70-3E30C22DCAF7}" sibTransId="{F6244159-3D3E-4243-A6C7-07411BA412C9}"/>
    <dgm:cxn modelId="{A15D3C9B-F8F6-4846-9642-FC150FBDC8D4}" type="presParOf" srcId="{B4F7FBE7-CA7B-4191-B4BB-89758C9CB21F}" destId="{1C59CA81-73A1-4913-ADE9-13AEFB9B527C}" srcOrd="0" destOrd="0" presId="urn:microsoft.com/office/officeart/2005/8/layout/vList2"/>
    <dgm:cxn modelId="{63388474-8129-4CA3-A08F-C1B96483A353}" type="presParOf" srcId="{B4F7FBE7-CA7B-4191-B4BB-89758C9CB21F}" destId="{63CA4F4C-9F9E-49E7-B831-FF64E86ECD64}" srcOrd="1" destOrd="0" presId="urn:microsoft.com/office/officeart/2005/8/layout/vList2"/>
    <dgm:cxn modelId="{97703F94-DEA8-4DBE-8467-CB0310F2AC2A}" type="presParOf" srcId="{B4F7FBE7-CA7B-4191-B4BB-89758C9CB21F}" destId="{C29DDD21-9436-4810-BE83-ED504ED896FF}" srcOrd="2" destOrd="0" presId="urn:microsoft.com/office/officeart/2005/8/layout/vList2"/>
    <dgm:cxn modelId="{64CF9564-A24F-42AC-BC6B-66E3815A11DC}" type="presParOf" srcId="{B4F7FBE7-CA7B-4191-B4BB-89758C9CB21F}" destId="{3C72C02B-13F5-4452-9219-EB75E9B7D143}" srcOrd="3" destOrd="0" presId="urn:microsoft.com/office/officeart/2005/8/layout/vList2"/>
    <dgm:cxn modelId="{88A42E84-F6E8-4D45-9B57-8183A376387D}" type="presParOf" srcId="{B4F7FBE7-CA7B-4191-B4BB-89758C9CB21F}" destId="{4A060BA3-FA3C-4B08-B70C-5062CE47B17E}" srcOrd="4" destOrd="0" presId="urn:microsoft.com/office/officeart/2005/8/layout/vList2"/>
    <dgm:cxn modelId="{0B45004C-25A0-458A-94DB-5E8ED8A41EF2}" type="presParOf" srcId="{B4F7FBE7-CA7B-4191-B4BB-89758C9CB21F}" destId="{00EF4168-6292-45AF-B669-1E0F5105AACF}" srcOrd="5" destOrd="0" presId="urn:microsoft.com/office/officeart/2005/8/layout/vList2"/>
    <dgm:cxn modelId="{6AE4F0A6-F9EA-4D68-A298-686DCBC8195B}" type="presParOf" srcId="{B4F7FBE7-CA7B-4191-B4BB-89758C9CB21F}" destId="{AC1ACA2D-435C-4664-BB57-DC6A06C20822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43DA40F-B655-457F-859F-29C00EEE92F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6DE02B31-BAD0-433C-AE20-5812C9E82923}">
      <dgm:prSet/>
      <dgm:spPr>
        <a:noFill/>
        <a:ln>
          <a:noFill/>
        </a:ln>
      </dgm:spPr>
      <dgm:t>
        <a:bodyPr/>
        <a:lstStyle/>
        <a:p>
          <a:pPr rtl="0"/>
          <a:r>
            <a:rPr lang="en-US" dirty="0" smtClean="0">
              <a:solidFill>
                <a:schemeClr val="tx1"/>
              </a:solidFill>
            </a:rPr>
            <a:t>Steering Committee (administrative body elected by General Meeting) </a:t>
          </a:r>
          <a:endParaRPr lang="el-GR" dirty="0">
            <a:solidFill>
              <a:schemeClr val="tx1"/>
            </a:solidFill>
          </a:endParaRPr>
        </a:p>
      </dgm:t>
    </dgm:pt>
    <dgm:pt modelId="{8B6BFCA4-4346-4F8B-999B-CB90A07FE82C}" type="parTrans" cxnId="{B8B14B03-96E1-4C69-B157-8BD1BDCAFDC9}">
      <dgm:prSet/>
      <dgm:spPr/>
      <dgm:t>
        <a:bodyPr/>
        <a:lstStyle/>
        <a:p>
          <a:endParaRPr lang="el-GR"/>
        </a:p>
      </dgm:t>
    </dgm:pt>
    <dgm:pt modelId="{9A14269F-1DA0-40EF-BCD1-FB33670608B0}" type="sibTrans" cxnId="{B8B14B03-96E1-4C69-B157-8BD1BDCAFDC9}">
      <dgm:prSet/>
      <dgm:spPr/>
      <dgm:t>
        <a:bodyPr/>
        <a:lstStyle/>
        <a:p>
          <a:endParaRPr lang="el-GR"/>
        </a:p>
      </dgm:t>
    </dgm:pt>
    <dgm:pt modelId="{652D6F94-E334-4319-995D-B5D44BD37427}">
      <dgm:prSet/>
      <dgm:spPr/>
      <dgm:t>
        <a:bodyPr/>
        <a:lstStyle/>
        <a:p>
          <a:pPr rtl="0"/>
          <a:r>
            <a:rPr lang="en-US" dirty="0" smtClean="0"/>
            <a:t>Nine members three-year term</a:t>
          </a:r>
          <a:endParaRPr lang="el-GR" dirty="0"/>
        </a:p>
      </dgm:t>
    </dgm:pt>
    <dgm:pt modelId="{CF8867CB-37D3-4058-AC08-4F9B96AD99E6}" type="parTrans" cxnId="{17C59D68-290C-4FEB-8E28-893C0F735D89}">
      <dgm:prSet/>
      <dgm:spPr/>
      <dgm:t>
        <a:bodyPr/>
        <a:lstStyle/>
        <a:p>
          <a:endParaRPr lang="el-GR"/>
        </a:p>
      </dgm:t>
    </dgm:pt>
    <dgm:pt modelId="{289A4F1A-4C5B-41D7-A293-68A1E5744D0F}" type="sibTrans" cxnId="{17C59D68-290C-4FEB-8E28-893C0F735D89}">
      <dgm:prSet/>
      <dgm:spPr/>
      <dgm:t>
        <a:bodyPr/>
        <a:lstStyle/>
        <a:p>
          <a:endParaRPr lang="el-GR"/>
        </a:p>
      </dgm:t>
    </dgm:pt>
    <dgm:pt modelId="{E69A9803-2043-4D67-9563-213B5695DB38}">
      <dgm:prSet/>
      <dgm:spPr/>
      <dgm:t>
        <a:bodyPr/>
        <a:lstStyle/>
        <a:p>
          <a:pPr rtl="0"/>
          <a:r>
            <a:rPr lang="en-US" dirty="0" smtClean="0"/>
            <a:t>Current composition</a:t>
          </a:r>
          <a:r>
            <a:rPr lang="el-GR" dirty="0" smtClean="0"/>
            <a:t>: </a:t>
          </a:r>
          <a:r>
            <a:rPr lang="en-US" dirty="0" smtClean="0"/>
            <a:t>Denmark, Russia, Germany, UK, Italy, Greece, Spain, Poland, Switzerland</a:t>
          </a:r>
          <a:endParaRPr lang="el-GR" dirty="0"/>
        </a:p>
      </dgm:t>
    </dgm:pt>
    <dgm:pt modelId="{AE7BDB27-C7DE-40ED-BE1A-2FD2FDF64023}" type="parTrans" cxnId="{43601736-0458-48FB-B4E3-C5EBAF4A13FF}">
      <dgm:prSet/>
      <dgm:spPr/>
      <dgm:t>
        <a:bodyPr/>
        <a:lstStyle/>
        <a:p>
          <a:endParaRPr lang="el-GR"/>
        </a:p>
      </dgm:t>
    </dgm:pt>
    <dgm:pt modelId="{EDFEF2D1-0198-450A-87AA-70E3FB5CF776}" type="sibTrans" cxnId="{43601736-0458-48FB-B4E3-C5EBAF4A13FF}">
      <dgm:prSet/>
      <dgm:spPr/>
      <dgm:t>
        <a:bodyPr/>
        <a:lstStyle/>
        <a:p>
          <a:endParaRPr lang="el-GR"/>
        </a:p>
      </dgm:t>
    </dgm:pt>
    <dgm:pt modelId="{DA805D2D-BD4D-4ADA-8209-9B2146ABE546}">
      <dgm:prSet/>
      <dgm:spPr>
        <a:noFill/>
        <a:ln>
          <a:noFill/>
        </a:ln>
      </dgm:spPr>
      <dgm:t>
        <a:bodyPr/>
        <a:lstStyle/>
        <a:p>
          <a:pPr rtl="0"/>
          <a:r>
            <a:rPr lang="en-US" dirty="0" smtClean="0">
              <a:solidFill>
                <a:schemeClr val="tx1"/>
              </a:solidFill>
            </a:rPr>
            <a:t>Secretary-General</a:t>
          </a:r>
          <a:endParaRPr lang="el-GR" dirty="0">
            <a:solidFill>
              <a:schemeClr val="tx1"/>
            </a:solidFill>
          </a:endParaRPr>
        </a:p>
      </dgm:t>
    </dgm:pt>
    <dgm:pt modelId="{A5F48BB7-5078-479A-BCFC-E6ADDC71CA17}" type="parTrans" cxnId="{0E48B328-C822-4B96-AA33-E77BB257D0F7}">
      <dgm:prSet/>
      <dgm:spPr/>
      <dgm:t>
        <a:bodyPr/>
        <a:lstStyle/>
        <a:p>
          <a:endParaRPr lang="el-GR"/>
        </a:p>
      </dgm:t>
    </dgm:pt>
    <dgm:pt modelId="{76BA4E2D-5F2D-4DC0-9716-E1DA48295C35}" type="sibTrans" cxnId="{0E48B328-C822-4B96-AA33-E77BB257D0F7}">
      <dgm:prSet/>
      <dgm:spPr/>
      <dgm:t>
        <a:bodyPr/>
        <a:lstStyle/>
        <a:p>
          <a:endParaRPr lang="el-GR"/>
        </a:p>
      </dgm:t>
    </dgm:pt>
    <dgm:pt modelId="{B5E2B921-08FB-4AD8-B5A4-BB1A75DCC02A}">
      <dgm:prSet/>
      <dgm:spPr>
        <a:noFill/>
        <a:ln>
          <a:noFill/>
        </a:ln>
      </dgm:spPr>
      <dgm:t>
        <a:bodyPr/>
        <a:lstStyle/>
        <a:p>
          <a:pPr rtl="0"/>
          <a:r>
            <a:rPr lang="en-US" dirty="0" smtClean="0">
              <a:solidFill>
                <a:schemeClr val="tx1"/>
              </a:solidFill>
            </a:rPr>
            <a:t>Four Expert Groups</a:t>
          </a:r>
          <a:endParaRPr lang="el-GR" dirty="0">
            <a:solidFill>
              <a:schemeClr val="tx1"/>
            </a:solidFill>
          </a:endParaRPr>
        </a:p>
      </dgm:t>
    </dgm:pt>
    <dgm:pt modelId="{9D26F577-1D7E-4462-B4A5-F33B3D9FD939}" type="parTrans" cxnId="{9C7D7794-B0AC-4AFB-95C8-CFB88B22E0EB}">
      <dgm:prSet/>
      <dgm:spPr/>
      <dgm:t>
        <a:bodyPr/>
        <a:lstStyle/>
        <a:p>
          <a:endParaRPr lang="el-GR"/>
        </a:p>
      </dgm:t>
    </dgm:pt>
    <dgm:pt modelId="{A73FCD94-1481-47EA-AD16-F2368CCF4D91}" type="sibTrans" cxnId="{9C7D7794-B0AC-4AFB-95C8-CFB88B22E0EB}">
      <dgm:prSet/>
      <dgm:spPr/>
      <dgm:t>
        <a:bodyPr/>
        <a:lstStyle/>
        <a:p>
          <a:endParaRPr lang="el-GR"/>
        </a:p>
      </dgm:t>
    </dgm:pt>
    <dgm:pt modelId="{B5E9C971-34BE-47AE-8A87-92C7F919A6E6}">
      <dgm:prSet/>
      <dgm:spPr/>
      <dgm:t>
        <a:bodyPr/>
        <a:lstStyle/>
        <a:p>
          <a:pPr rtl="0"/>
          <a:r>
            <a:rPr lang="en-US" dirty="0" smtClean="0"/>
            <a:t>Authors’ Rights Expert Group (AREG)</a:t>
          </a:r>
          <a:endParaRPr lang="el-GR" dirty="0"/>
        </a:p>
      </dgm:t>
    </dgm:pt>
    <dgm:pt modelId="{229CCECA-3C02-486C-BE91-500D943F7D7C}" type="parTrans" cxnId="{F5F36AAB-544A-4584-8759-EC7668EF1365}">
      <dgm:prSet/>
      <dgm:spPr/>
      <dgm:t>
        <a:bodyPr/>
        <a:lstStyle/>
        <a:p>
          <a:endParaRPr lang="el-GR"/>
        </a:p>
      </dgm:t>
    </dgm:pt>
    <dgm:pt modelId="{14EFBC08-CD0A-4713-9814-CF2F37532C15}" type="sibTrans" cxnId="{F5F36AAB-544A-4584-8759-EC7668EF1365}">
      <dgm:prSet/>
      <dgm:spPr/>
      <dgm:t>
        <a:bodyPr/>
        <a:lstStyle/>
        <a:p>
          <a:endParaRPr lang="el-GR"/>
        </a:p>
      </dgm:t>
    </dgm:pt>
    <dgm:pt modelId="{F0CC7AFE-70C8-4B88-A108-C54C6AD8B1E2}">
      <dgm:prSet/>
      <dgm:spPr/>
      <dgm:t>
        <a:bodyPr/>
        <a:lstStyle/>
        <a:p>
          <a:pPr rtl="0"/>
          <a:r>
            <a:rPr lang="en-US" smtClean="0"/>
            <a:t>Broadcasting Expert Group (BREG)</a:t>
          </a:r>
          <a:endParaRPr lang="el-GR"/>
        </a:p>
      </dgm:t>
    </dgm:pt>
    <dgm:pt modelId="{A7250315-B609-4962-9A54-27312010277B}" type="parTrans" cxnId="{5D6436FC-021A-4269-9A8E-CD6960D5329A}">
      <dgm:prSet/>
      <dgm:spPr/>
      <dgm:t>
        <a:bodyPr/>
        <a:lstStyle/>
        <a:p>
          <a:endParaRPr lang="el-GR"/>
        </a:p>
      </dgm:t>
    </dgm:pt>
    <dgm:pt modelId="{7849FF5E-03EB-4969-B866-9B698EA9D233}" type="sibTrans" cxnId="{5D6436FC-021A-4269-9A8E-CD6960D5329A}">
      <dgm:prSet/>
      <dgm:spPr/>
      <dgm:t>
        <a:bodyPr/>
        <a:lstStyle/>
        <a:p>
          <a:endParaRPr lang="el-GR"/>
        </a:p>
      </dgm:t>
    </dgm:pt>
    <dgm:pt modelId="{26CFAF4A-B91F-42FC-BCD0-FB5A4BF7EE1B}">
      <dgm:prSet/>
      <dgm:spPr/>
      <dgm:t>
        <a:bodyPr/>
        <a:lstStyle/>
        <a:p>
          <a:pPr rtl="0"/>
          <a:r>
            <a:rPr lang="en-US" dirty="0" smtClean="0"/>
            <a:t>Labor Rights Expert Group (LAREG)</a:t>
          </a:r>
          <a:endParaRPr lang="el-GR" dirty="0"/>
        </a:p>
      </dgm:t>
    </dgm:pt>
    <dgm:pt modelId="{0687B2FB-A182-4FF0-A7F7-EE89CE5EE94A}" type="parTrans" cxnId="{DB154436-C2EC-4B46-AE29-4BF87326F690}">
      <dgm:prSet/>
      <dgm:spPr/>
      <dgm:t>
        <a:bodyPr/>
        <a:lstStyle/>
        <a:p>
          <a:endParaRPr lang="el-GR"/>
        </a:p>
      </dgm:t>
    </dgm:pt>
    <dgm:pt modelId="{6D3BDD88-D8C7-4A4A-8EC4-DB1A3A3D0DB2}" type="sibTrans" cxnId="{DB154436-C2EC-4B46-AE29-4BF87326F690}">
      <dgm:prSet/>
      <dgm:spPr/>
      <dgm:t>
        <a:bodyPr/>
        <a:lstStyle/>
        <a:p>
          <a:endParaRPr lang="el-GR"/>
        </a:p>
      </dgm:t>
    </dgm:pt>
    <dgm:pt modelId="{66E852D5-78B6-4B2D-BEB6-60A20F8826D5}">
      <dgm:prSet/>
      <dgm:spPr/>
      <dgm:t>
        <a:bodyPr/>
        <a:lstStyle/>
        <a:p>
          <a:pPr rtl="0"/>
          <a:r>
            <a:rPr lang="en-US" dirty="0" smtClean="0"/>
            <a:t>Freelancers Expert Group (FREG)</a:t>
          </a:r>
          <a:endParaRPr lang="el-GR" dirty="0"/>
        </a:p>
      </dgm:t>
    </dgm:pt>
    <dgm:pt modelId="{E2C15E0A-B37D-4153-A5AA-EC28382F6375}" type="parTrans" cxnId="{5359A8DB-227F-43C8-B411-312293699A95}">
      <dgm:prSet/>
      <dgm:spPr/>
      <dgm:t>
        <a:bodyPr/>
        <a:lstStyle/>
        <a:p>
          <a:endParaRPr lang="el-GR"/>
        </a:p>
      </dgm:t>
    </dgm:pt>
    <dgm:pt modelId="{4EF971D6-6667-40F2-B522-CCD46E465204}" type="sibTrans" cxnId="{5359A8DB-227F-43C8-B411-312293699A95}">
      <dgm:prSet/>
      <dgm:spPr/>
      <dgm:t>
        <a:bodyPr/>
        <a:lstStyle/>
        <a:p>
          <a:endParaRPr lang="el-GR"/>
        </a:p>
      </dgm:t>
    </dgm:pt>
    <dgm:pt modelId="{9123E2E8-9D2F-4A86-AFF8-F9D17AE67912}">
      <dgm:prSet/>
      <dgm:spPr/>
      <dgm:t>
        <a:bodyPr/>
        <a:lstStyle/>
        <a:p>
          <a:pPr rtl="0"/>
          <a:r>
            <a:rPr lang="en-US" i="1" smtClean="0"/>
            <a:t>NEW </a:t>
          </a:r>
          <a:r>
            <a:rPr lang="el-GR" i="1" smtClean="0"/>
            <a:t>(</a:t>
          </a:r>
          <a:r>
            <a:rPr lang="en-US" i="1" smtClean="0"/>
            <a:t>some say</a:t>
          </a:r>
          <a:r>
            <a:rPr lang="el-GR" i="1" smtClean="0"/>
            <a:t>: </a:t>
          </a:r>
          <a:r>
            <a:rPr lang="en-US" i="1" smtClean="0"/>
            <a:t>late) ENTRY</a:t>
          </a:r>
          <a:r>
            <a:rPr lang="el-GR" smtClean="0"/>
            <a:t>: </a:t>
          </a:r>
          <a:r>
            <a:rPr lang="en-US" smtClean="0"/>
            <a:t>Cross-media, Online and Digitization (CONEG)</a:t>
          </a:r>
          <a:endParaRPr lang="el-GR"/>
        </a:p>
      </dgm:t>
    </dgm:pt>
    <dgm:pt modelId="{AE6529C3-321D-491E-AE92-AFC37D88CDF6}" type="parTrans" cxnId="{97021B7F-533D-45D6-96DC-E20D9953BE06}">
      <dgm:prSet/>
      <dgm:spPr/>
      <dgm:t>
        <a:bodyPr/>
        <a:lstStyle/>
        <a:p>
          <a:endParaRPr lang="el-GR"/>
        </a:p>
      </dgm:t>
    </dgm:pt>
    <dgm:pt modelId="{413F20FF-4915-4446-AB67-70121F3DB7EC}" type="sibTrans" cxnId="{97021B7F-533D-45D6-96DC-E20D9953BE06}">
      <dgm:prSet/>
      <dgm:spPr/>
      <dgm:t>
        <a:bodyPr/>
        <a:lstStyle/>
        <a:p>
          <a:endParaRPr lang="el-GR"/>
        </a:p>
      </dgm:t>
    </dgm:pt>
    <dgm:pt modelId="{480CB641-C682-4E0C-ACEF-10FEE652D1FC}">
      <dgm:prSet/>
      <dgm:spPr>
        <a:noFill/>
        <a:ln>
          <a:noFill/>
        </a:ln>
      </dgm:spPr>
      <dgm:t>
        <a:bodyPr/>
        <a:lstStyle/>
        <a:p>
          <a:pPr rtl="0"/>
          <a:r>
            <a:rPr lang="en-US" dirty="0" smtClean="0">
              <a:solidFill>
                <a:schemeClr val="tx1"/>
              </a:solidFill>
            </a:rPr>
            <a:t>Secretariat</a:t>
          </a:r>
          <a:r>
            <a:rPr lang="el-GR" dirty="0" smtClean="0">
              <a:solidFill>
                <a:schemeClr val="tx1"/>
              </a:solidFill>
            </a:rPr>
            <a:t>: </a:t>
          </a:r>
          <a:r>
            <a:rPr lang="en-US" dirty="0" smtClean="0">
              <a:solidFill>
                <a:schemeClr val="tx1"/>
              </a:solidFill>
            </a:rPr>
            <a:t>Co-Directors, Projects Officers</a:t>
          </a:r>
          <a:endParaRPr lang="el-GR" dirty="0">
            <a:solidFill>
              <a:schemeClr val="tx1"/>
            </a:solidFill>
          </a:endParaRPr>
        </a:p>
      </dgm:t>
    </dgm:pt>
    <dgm:pt modelId="{433BC5DF-6E63-4E02-9683-15E34B3599E6}" type="parTrans" cxnId="{AFBB8E40-8308-4B13-B4CC-E346E62708DC}">
      <dgm:prSet/>
      <dgm:spPr/>
      <dgm:t>
        <a:bodyPr/>
        <a:lstStyle/>
        <a:p>
          <a:endParaRPr lang="el-GR"/>
        </a:p>
      </dgm:t>
    </dgm:pt>
    <dgm:pt modelId="{E215099C-3852-48F6-9E2D-ADC959713D22}" type="sibTrans" cxnId="{AFBB8E40-8308-4B13-B4CC-E346E62708DC}">
      <dgm:prSet/>
      <dgm:spPr/>
      <dgm:t>
        <a:bodyPr/>
        <a:lstStyle/>
        <a:p>
          <a:endParaRPr lang="el-GR"/>
        </a:p>
      </dgm:t>
    </dgm:pt>
    <dgm:pt modelId="{38C084FC-6216-4A96-ACA9-310AAEFA587D}" type="pres">
      <dgm:prSet presAssocID="{143DA40F-B655-457F-859F-29C00EEE92F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EBAC0EF3-F496-4239-A6FE-AB859516EF0A}" type="pres">
      <dgm:prSet presAssocID="{6DE02B31-BAD0-433C-AE20-5812C9E82923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39DF983-A244-42FC-A7E6-477357AA8F1E}" type="pres">
      <dgm:prSet presAssocID="{6DE02B31-BAD0-433C-AE20-5812C9E82923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299E288-542C-4D83-91BA-E0CB335AA870}" type="pres">
      <dgm:prSet presAssocID="{DA805D2D-BD4D-4ADA-8209-9B2146ABE546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55298B1-449F-4753-8E56-2B1352F74F3B}" type="pres">
      <dgm:prSet presAssocID="{76BA4E2D-5F2D-4DC0-9716-E1DA48295C35}" presName="spacer" presStyleCnt="0"/>
      <dgm:spPr/>
    </dgm:pt>
    <dgm:pt modelId="{C807BD38-9A08-4267-AEC5-32E4229E0C04}" type="pres">
      <dgm:prSet presAssocID="{B5E2B921-08FB-4AD8-B5A4-BB1A75DCC02A}" presName="parentText" presStyleLbl="node1" presStyleIdx="2" presStyleCnt="4" custLinFactNeighborY="-6518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46C1158-A628-4D58-BA9C-9BD21108E375}" type="pres">
      <dgm:prSet presAssocID="{B5E2B921-08FB-4AD8-B5A4-BB1A75DCC02A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A3D01B8-63C8-409C-83E8-3C484ED74B90}" type="pres">
      <dgm:prSet presAssocID="{480CB641-C682-4E0C-ACEF-10FEE652D1FC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C5898824-750F-46A0-8FC0-C4A34BF06BF0}" type="presOf" srcId="{143DA40F-B655-457F-859F-29C00EEE92F7}" destId="{38C084FC-6216-4A96-ACA9-310AAEFA587D}" srcOrd="0" destOrd="0" presId="urn:microsoft.com/office/officeart/2005/8/layout/vList2"/>
    <dgm:cxn modelId="{FDC9EA04-9A52-43E9-8811-DDA3809AC0E3}" type="presOf" srcId="{B5E2B921-08FB-4AD8-B5A4-BB1A75DCC02A}" destId="{C807BD38-9A08-4267-AEC5-32E4229E0C04}" srcOrd="0" destOrd="0" presId="urn:microsoft.com/office/officeart/2005/8/layout/vList2"/>
    <dgm:cxn modelId="{0980CA30-E070-493E-8007-371EA4A7DAB6}" type="presOf" srcId="{652D6F94-E334-4319-995D-B5D44BD37427}" destId="{D39DF983-A244-42FC-A7E6-477357AA8F1E}" srcOrd="0" destOrd="0" presId="urn:microsoft.com/office/officeart/2005/8/layout/vList2"/>
    <dgm:cxn modelId="{43601736-0458-48FB-B4E3-C5EBAF4A13FF}" srcId="{6DE02B31-BAD0-433C-AE20-5812C9E82923}" destId="{E69A9803-2043-4D67-9563-213B5695DB38}" srcOrd="1" destOrd="0" parTransId="{AE7BDB27-C7DE-40ED-BE1A-2FD2FDF64023}" sibTransId="{EDFEF2D1-0198-450A-87AA-70E3FB5CF776}"/>
    <dgm:cxn modelId="{17C59D68-290C-4FEB-8E28-893C0F735D89}" srcId="{6DE02B31-BAD0-433C-AE20-5812C9E82923}" destId="{652D6F94-E334-4319-995D-B5D44BD37427}" srcOrd="0" destOrd="0" parTransId="{CF8867CB-37D3-4058-AC08-4F9B96AD99E6}" sibTransId="{289A4F1A-4C5B-41D7-A293-68A1E5744D0F}"/>
    <dgm:cxn modelId="{F5F36AAB-544A-4584-8759-EC7668EF1365}" srcId="{B5E2B921-08FB-4AD8-B5A4-BB1A75DCC02A}" destId="{B5E9C971-34BE-47AE-8A87-92C7F919A6E6}" srcOrd="0" destOrd="0" parTransId="{229CCECA-3C02-486C-BE91-500D943F7D7C}" sibTransId="{14EFBC08-CD0A-4713-9814-CF2F37532C15}"/>
    <dgm:cxn modelId="{9C7D7794-B0AC-4AFB-95C8-CFB88B22E0EB}" srcId="{143DA40F-B655-457F-859F-29C00EEE92F7}" destId="{B5E2B921-08FB-4AD8-B5A4-BB1A75DCC02A}" srcOrd="2" destOrd="0" parTransId="{9D26F577-1D7E-4462-B4A5-F33B3D9FD939}" sibTransId="{A73FCD94-1481-47EA-AD16-F2368CCF4D91}"/>
    <dgm:cxn modelId="{97021B7F-533D-45D6-96DC-E20D9953BE06}" srcId="{B5E2B921-08FB-4AD8-B5A4-BB1A75DCC02A}" destId="{9123E2E8-9D2F-4A86-AFF8-F9D17AE67912}" srcOrd="4" destOrd="0" parTransId="{AE6529C3-321D-491E-AE92-AFC37D88CDF6}" sibTransId="{413F20FF-4915-4446-AB67-70121F3DB7EC}"/>
    <dgm:cxn modelId="{CD58B5C1-482A-4E40-A2A4-14AC6038BA14}" type="presOf" srcId="{66E852D5-78B6-4B2D-BEB6-60A20F8826D5}" destId="{D46C1158-A628-4D58-BA9C-9BD21108E375}" srcOrd="0" destOrd="3" presId="urn:microsoft.com/office/officeart/2005/8/layout/vList2"/>
    <dgm:cxn modelId="{5D6436FC-021A-4269-9A8E-CD6960D5329A}" srcId="{B5E2B921-08FB-4AD8-B5A4-BB1A75DCC02A}" destId="{F0CC7AFE-70C8-4B88-A108-C54C6AD8B1E2}" srcOrd="1" destOrd="0" parTransId="{A7250315-B609-4962-9A54-27312010277B}" sibTransId="{7849FF5E-03EB-4969-B866-9B698EA9D233}"/>
    <dgm:cxn modelId="{DB154436-C2EC-4B46-AE29-4BF87326F690}" srcId="{B5E2B921-08FB-4AD8-B5A4-BB1A75DCC02A}" destId="{26CFAF4A-B91F-42FC-BCD0-FB5A4BF7EE1B}" srcOrd="2" destOrd="0" parTransId="{0687B2FB-A182-4FF0-A7F7-EE89CE5EE94A}" sibTransId="{6D3BDD88-D8C7-4A4A-8EC4-DB1A3A3D0DB2}"/>
    <dgm:cxn modelId="{602A144A-DC02-4267-B145-BBD641BA185A}" type="presOf" srcId="{9123E2E8-9D2F-4A86-AFF8-F9D17AE67912}" destId="{D46C1158-A628-4D58-BA9C-9BD21108E375}" srcOrd="0" destOrd="4" presId="urn:microsoft.com/office/officeart/2005/8/layout/vList2"/>
    <dgm:cxn modelId="{AFBB8E40-8308-4B13-B4CC-E346E62708DC}" srcId="{143DA40F-B655-457F-859F-29C00EEE92F7}" destId="{480CB641-C682-4E0C-ACEF-10FEE652D1FC}" srcOrd="3" destOrd="0" parTransId="{433BC5DF-6E63-4E02-9683-15E34B3599E6}" sibTransId="{E215099C-3852-48F6-9E2D-ADC959713D22}"/>
    <dgm:cxn modelId="{05AF28CF-A4B3-4775-814B-3B0C76D33CAC}" type="presOf" srcId="{B5E9C971-34BE-47AE-8A87-92C7F919A6E6}" destId="{D46C1158-A628-4D58-BA9C-9BD21108E375}" srcOrd="0" destOrd="0" presId="urn:microsoft.com/office/officeart/2005/8/layout/vList2"/>
    <dgm:cxn modelId="{0E48B328-C822-4B96-AA33-E77BB257D0F7}" srcId="{143DA40F-B655-457F-859F-29C00EEE92F7}" destId="{DA805D2D-BD4D-4ADA-8209-9B2146ABE546}" srcOrd="1" destOrd="0" parTransId="{A5F48BB7-5078-479A-BCFC-E6ADDC71CA17}" sibTransId="{76BA4E2D-5F2D-4DC0-9716-E1DA48295C35}"/>
    <dgm:cxn modelId="{A5E70D9C-A450-4F16-8DA1-A61B36FD3DA1}" type="presOf" srcId="{F0CC7AFE-70C8-4B88-A108-C54C6AD8B1E2}" destId="{D46C1158-A628-4D58-BA9C-9BD21108E375}" srcOrd="0" destOrd="1" presId="urn:microsoft.com/office/officeart/2005/8/layout/vList2"/>
    <dgm:cxn modelId="{5359A8DB-227F-43C8-B411-312293699A95}" srcId="{B5E2B921-08FB-4AD8-B5A4-BB1A75DCC02A}" destId="{66E852D5-78B6-4B2D-BEB6-60A20F8826D5}" srcOrd="3" destOrd="0" parTransId="{E2C15E0A-B37D-4153-A5AA-EC28382F6375}" sibTransId="{4EF971D6-6667-40F2-B522-CCD46E465204}"/>
    <dgm:cxn modelId="{416E44E5-31FE-4D53-B69D-95569E401685}" type="presOf" srcId="{E69A9803-2043-4D67-9563-213B5695DB38}" destId="{D39DF983-A244-42FC-A7E6-477357AA8F1E}" srcOrd="0" destOrd="1" presId="urn:microsoft.com/office/officeart/2005/8/layout/vList2"/>
    <dgm:cxn modelId="{652EC582-2F95-4A46-AA92-76DFC4CB2B22}" type="presOf" srcId="{480CB641-C682-4E0C-ACEF-10FEE652D1FC}" destId="{8A3D01B8-63C8-409C-83E8-3C484ED74B90}" srcOrd="0" destOrd="0" presId="urn:microsoft.com/office/officeart/2005/8/layout/vList2"/>
    <dgm:cxn modelId="{B8B14B03-96E1-4C69-B157-8BD1BDCAFDC9}" srcId="{143DA40F-B655-457F-859F-29C00EEE92F7}" destId="{6DE02B31-BAD0-433C-AE20-5812C9E82923}" srcOrd="0" destOrd="0" parTransId="{8B6BFCA4-4346-4F8B-999B-CB90A07FE82C}" sibTransId="{9A14269F-1DA0-40EF-BCD1-FB33670608B0}"/>
    <dgm:cxn modelId="{ABAA0CBD-FFED-4682-88BD-C65296B3FEB1}" type="presOf" srcId="{DA805D2D-BD4D-4ADA-8209-9B2146ABE546}" destId="{A299E288-542C-4D83-91BA-E0CB335AA870}" srcOrd="0" destOrd="0" presId="urn:microsoft.com/office/officeart/2005/8/layout/vList2"/>
    <dgm:cxn modelId="{F2F58BF6-B626-4232-9874-22BCBF47FDF5}" type="presOf" srcId="{26CFAF4A-B91F-42FC-BCD0-FB5A4BF7EE1B}" destId="{D46C1158-A628-4D58-BA9C-9BD21108E375}" srcOrd="0" destOrd="2" presId="urn:microsoft.com/office/officeart/2005/8/layout/vList2"/>
    <dgm:cxn modelId="{B8607445-E6E8-4BE0-B5E6-0C88C72F50EA}" type="presOf" srcId="{6DE02B31-BAD0-433C-AE20-5812C9E82923}" destId="{EBAC0EF3-F496-4239-A6FE-AB859516EF0A}" srcOrd="0" destOrd="0" presId="urn:microsoft.com/office/officeart/2005/8/layout/vList2"/>
    <dgm:cxn modelId="{73E3000F-B771-4AE3-BAFC-5FBAD95A42BA}" type="presParOf" srcId="{38C084FC-6216-4A96-ACA9-310AAEFA587D}" destId="{EBAC0EF3-F496-4239-A6FE-AB859516EF0A}" srcOrd="0" destOrd="0" presId="urn:microsoft.com/office/officeart/2005/8/layout/vList2"/>
    <dgm:cxn modelId="{CE342336-1CC1-41E7-A556-B4C74071D5C3}" type="presParOf" srcId="{38C084FC-6216-4A96-ACA9-310AAEFA587D}" destId="{D39DF983-A244-42FC-A7E6-477357AA8F1E}" srcOrd="1" destOrd="0" presId="urn:microsoft.com/office/officeart/2005/8/layout/vList2"/>
    <dgm:cxn modelId="{1C181A04-CEC6-4166-89DB-7A5972DD81C0}" type="presParOf" srcId="{38C084FC-6216-4A96-ACA9-310AAEFA587D}" destId="{A299E288-542C-4D83-91BA-E0CB335AA870}" srcOrd="2" destOrd="0" presId="urn:microsoft.com/office/officeart/2005/8/layout/vList2"/>
    <dgm:cxn modelId="{1E7D4540-B767-4928-A698-20770BCD8351}" type="presParOf" srcId="{38C084FC-6216-4A96-ACA9-310AAEFA587D}" destId="{355298B1-449F-4753-8E56-2B1352F74F3B}" srcOrd="3" destOrd="0" presId="urn:microsoft.com/office/officeart/2005/8/layout/vList2"/>
    <dgm:cxn modelId="{510DFB60-DD1C-4FC2-96FD-FC580343C11D}" type="presParOf" srcId="{38C084FC-6216-4A96-ACA9-310AAEFA587D}" destId="{C807BD38-9A08-4267-AEC5-32E4229E0C04}" srcOrd="4" destOrd="0" presId="urn:microsoft.com/office/officeart/2005/8/layout/vList2"/>
    <dgm:cxn modelId="{74C5FFB4-60CB-4C41-A620-B344C5706D4E}" type="presParOf" srcId="{38C084FC-6216-4A96-ACA9-310AAEFA587D}" destId="{D46C1158-A628-4D58-BA9C-9BD21108E375}" srcOrd="5" destOrd="0" presId="urn:microsoft.com/office/officeart/2005/8/layout/vList2"/>
    <dgm:cxn modelId="{E6E37694-E63A-4A6E-9302-16FBE53D73D4}" type="presParOf" srcId="{38C084FC-6216-4A96-ACA9-310AAEFA587D}" destId="{8A3D01B8-63C8-409C-83E8-3C484ED74B90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C59CA81-73A1-4913-ADE9-13AEFB9B527C}">
      <dsp:nvSpPr>
        <dsp:cNvPr id="0" name=""/>
        <dsp:cNvSpPr/>
      </dsp:nvSpPr>
      <dsp:spPr>
        <a:xfrm>
          <a:off x="0" y="523273"/>
          <a:ext cx="7920880" cy="643024"/>
        </a:xfrm>
        <a:prstGeom prst="roundRect">
          <a:avLst/>
        </a:prstGeom>
        <a:noFill/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  <a:latin typeface="Calibri" pitchFamily="34" charset="0"/>
            </a:rPr>
            <a:t>Regional organization of the International Federation of Journalists (IFJ)</a:t>
          </a:r>
          <a:endParaRPr lang="el-GR" sz="2400" kern="1200" dirty="0">
            <a:latin typeface="Calibri" pitchFamily="34" charset="0"/>
          </a:endParaRPr>
        </a:p>
      </dsp:txBody>
      <dsp:txXfrm>
        <a:off x="0" y="523273"/>
        <a:ext cx="7920880" cy="643024"/>
      </dsp:txXfrm>
    </dsp:sp>
    <dsp:sp modelId="{C29DDD21-9436-4810-BE83-ED504ED896FF}">
      <dsp:nvSpPr>
        <dsp:cNvPr id="0" name=""/>
        <dsp:cNvSpPr/>
      </dsp:nvSpPr>
      <dsp:spPr>
        <a:xfrm>
          <a:off x="0" y="1272073"/>
          <a:ext cx="7920880" cy="643024"/>
        </a:xfrm>
        <a:prstGeom prst="roundRect">
          <a:avLst/>
        </a:prstGeom>
        <a:noFill/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  <a:latin typeface="Calibri" pitchFamily="34" charset="0"/>
            </a:rPr>
            <a:t>Established as an Association </a:t>
          </a:r>
          <a:r>
            <a:rPr lang="en-US" sz="2400" i="1" kern="1200" dirty="0" smtClean="0">
              <a:solidFill>
                <a:schemeClr val="tx1"/>
              </a:solidFill>
              <a:latin typeface="Calibri" pitchFamily="34" charset="0"/>
            </a:rPr>
            <a:t>International sans But </a:t>
          </a:r>
          <a:r>
            <a:rPr lang="en-US" sz="2400" i="1" kern="1200" dirty="0" err="1" smtClean="0">
              <a:solidFill>
                <a:schemeClr val="tx1"/>
              </a:solidFill>
              <a:latin typeface="Calibri" pitchFamily="34" charset="0"/>
            </a:rPr>
            <a:t>Lucratif</a:t>
          </a:r>
          <a:r>
            <a:rPr lang="en-US" sz="2400" kern="1200" dirty="0" smtClean="0">
              <a:solidFill>
                <a:schemeClr val="tx1"/>
              </a:solidFill>
              <a:latin typeface="Calibri" pitchFamily="34" charset="0"/>
            </a:rPr>
            <a:t> under Belgian law</a:t>
          </a:r>
          <a:endParaRPr lang="el-GR" sz="2400" kern="1200" dirty="0">
            <a:solidFill>
              <a:schemeClr val="tx1"/>
            </a:solidFill>
            <a:latin typeface="Calibri" pitchFamily="34" charset="0"/>
          </a:endParaRPr>
        </a:p>
      </dsp:txBody>
      <dsp:txXfrm>
        <a:off x="0" y="1272073"/>
        <a:ext cx="7920880" cy="643024"/>
      </dsp:txXfrm>
    </dsp:sp>
    <dsp:sp modelId="{3C72C02B-13F5-4452-9219-EB75E9B7D143}">
      <dsp:nvSpPr>
        <dsp:cNvPr id="0" name=""/>
        <dsp:cNvSpPr/>
      </dsp:nvSpPr>
      <dsp:spPr>
        <a:xfrm>
          <a:off x="0" y="1962843"/>
          <a:ext cx="7920880" cy="494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1488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 smtClean="0"/>
            <a:t>Over 30 countries</a:t>
          </a:r>
          <a:endParaRPr lang="el-G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 smtClean="0"/>
            <a:t>Over 40 Unions</a:t>
          </a:r>
          <a:endParaRPr lang="el-G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 smtClean="0"/>
            <a:t>Over 300,000 journalists</a:t>
          </a:r>
          <a:endParaRPr lang="el-GR" sz="2000" kern="1200" dirty="0"/>
        </a:p>
      </dsp:txBody>
      <dsp:txXfrm>
        <a:off x="0" y="1962843"/>
        <a:ext cx="7920880" cy="494968"/>
      </dsp:txXfrm>
    </dsp:sp>
    <dsp:sp modelId="{4A060BA3-FA3C-4B08-B70C-5062CE47B17E}">
      <dsp:nvSpPr>
        <dsp:cNvPr id="0" name=""/>
        <dsp:cNvSpPr/>
      </dsp:nvSpPr>
      <dsp:spPr>
        <a:xfrm>
          <a:off x="0" y="2382451"/>
          <a:ext cx="7920880" cy="643024"/>
        </a:xfrm>
        <a:prstGeom prst="roundRect">
          <a:avLst/>
        </a:prstGeom>
        <a:noFill/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500" kern="1200" dirty="0">
            <a:solidFill>
              <a:schemeClr val="tx1"/>
            </a:solidFill>
            <a:latin typeface="Calibri" pitchFamily="34" charset="0"/>
          </a:endParaRPr>
        </a:p>
      </dsp:txBody>
      <dsp:txXfrm>
        <a:off x="0" y="2382451"/>
        <a:ext cx="7920880" cy="643024"/>
      </dsp:txXfrm>
    </dsp:sp>
    <dsp:sp modelId="{AC1ACA2D-435C-4664-BB57-DC6A06C20822}">
      <dsp:nvSpPr>
        <dsp:cNvPr id="0" name=""/>
        <dsp:cNvSpPr/>
      </dsp:nvSpPr>
      <dsp:spPr>
        <a:xfrm>
          <a:off x="0" y="3390544"/>
          <a:ext cx="7920880" cy="910317"/>
        </a:xfrm>
        <a:prstGeom prst="roundRect">
          <a:avLst/>
        </a:prstGeom>
        <a:noFill/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400" kern="1200" dirty="0" smtClean="0">
              <a:solidFill>
                <a:schemeClr val="tx1"/>
              </a:solidFill>
              <a:latin typeface="Calibri" pitchFamily="34" charset="0"/>
            </a:rPr>
            <a:t>Rather an ever-expanding network over Europe headquartered in Brussels, created to represent  the interests of journalists' unions and associations and their members</a:t>
          </a:r>
          <a:endParaRPr lang="el-GR" sz="2400" kern="1200" dirty="0"/>
        </a:p>
      </dsp:txBody>
      <dsp:txXfrm>
        <a:off x="0" y="3390544"/>
        <a:ext cx="7920880" cy="91031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BAC0EF3-F496-4239-A6FE-AB859516EF0A}">
      <dsp:nvSpPr>
        <dsp:cNvPr id="0" name=""/>
        <dsp:cNvSpPr/>
      </dsp:nvSpPr>
      <dsp:spPr>
        <a:xfrm>
          <a:off x="0" y="10994"/>
          <a:ext cx="8153400" cy="527670"/>
        </a:xfrm>
        <a:prstGeom prst="roundRect">
          <a:avLst/>
        </a:prstGeom>
        <a:noFill/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tx1"/>
              </a:solidFill>
            </a:rPr>
            <a:t>Steering Committee (administrative body elected by General Meeting) </a:t>
          </a:r>
          <a:endParaRPr lang="el-GR" sz="2200" kern="1200" dirty="0">
            <a:solidFill>
              <a:schemeClr val="tx1"/>
            </a:solidFill>
          </a:endParaRPr>
        </a:p>
      </dsp:txBody>
      <dsp:txXfrm>
        <a:off x="0" y="10994"/>
        <a:ext cx="8153400" cy="527670"/>
      </dsp:txXfrm>
    </dsp:sp>
    <dsp:sp modelId="{D39DF983-A244-42FC-A7E6-477357AA8F1E}">
      <dsp:nvSpPr>
        <dsp:cNvPr id="0" name=""/>
        <dsp:cNvSpPr/>
      </dsp:nvSpPr>
      <dsp:spPr>
        <a:xfrm>
          <a:off x="0" y="538664"/>
          <a:ext cx="8153400" cy="8424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870" tIns="27940" rIns="156464" bIns="27940" numCol="1" spcCol="127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700" kern="1200" dirty="0" smtClean="0"/>
            <a:t>Nine members three-year term</a:t>
          </a:r>
          <a:endParaRPr lang="el-GR" sz="1700" kern="1200" dirty="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700" kern="1200" dirty="0" smtClean="0"/>
            <a:t>Current composition</a:t>
          </a:r>
          <a:r>
            <a:rPr lang="el-GR" sz="1700" kern="1200" dirty="0" smtClean="0"/>
            <a:t>: </a:t>
          </a:r>
          <a:r>
            <a:rPr lang="en-US" sz="1700" kern="1200" dirty="0" smtClean="0"/>
            <a:t>Denmark, Russia, Germany, UK, Italy, Greece, Spain, Poland, Switzerland</a:t>
          </a:r>
          <a:endParaRPr lang="el-GR" sz="1700" kern="1200" dirty="0"/>
        </a:p>
      </dsp:txBody>
      <dsp:txXfrm>
        <a:off x="0" y="538664"/>
        <a:ext cx="8153400" cy="842490"/>
      </dsp:txXfrm>
    </dsp:sp>
    <dsp:sp modelId="{A299E288-542C-4D83-91BA-E0CB335AA870}">
      <dsp:nvSpPr>
        <dsp:cNvPr id="0" name=""/>
        <dsp:cNvSpPr/>
      </dsp:nvSpPr>
      <dsp:spPr>
        <a:xfrm>
          <a:off x="0" y="1381155"/>
          <a:ext cx="8153400" cy="527670"/>
        </a:xfrm>
        <a:prstGeom prst="roundRect">
          <a:avLst/>
        </a:prstGeom>
        <a:noFill/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tx1"/>
              </a:solidFill>
            </a:rPr>
            <a:t>Secretary-General</a:t>
          </a:r>
          <a:endParaRPr lang="el-GR" sz="2200" kern="1200" dirty="0">
            <a:solidFill>
              <a:schemeClr val="tx1"/>
            </a:solidFill>
          </a:endParaRPr>
        </a:p>
      </dsp:txBody>
      <dsp:txXfrm>
        <a:off x="0" y="1381155"/>
        <a:ext cx="8153400" cy="527670"/>
      </dsp:txXfrm>
    </dsp:sp>
    <dsp:sp modelId="{C807BD38-9A08-4267-AEC5-32E4229E0C04}">
      <dsp:nvSpPr>
        <dsp:cNvPr id="0" name=""/>
        <dsp:cNvSpPr/>
      </dsp:nvSpPr>
      <dsp:spPr>
        <a:xfrm>
          <a:off x="0" y="1877199"/>
          <a:ext cx="8153400" cy="527670"/>
        </a:xfrm>
        <a:prstGeom prst="roundRect">
          <a:avLst/>
        </a:prstGeom>
        <a:noFill/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tx1"/>
              </a:solidFill>
            </a:rPr>
            <a:t>Four Expert Groups</a:t>
          </a:r>
          <a:endParaRPr lang="el-GR" sz="2200" kern="1200" dirty="0">
            <a:solidFill>
              <a:schemeClr val="tx1"/>
            </a:solidFill>
          </a:endParaRPr>
        </a:p>
      </dsp:txBody>
      <dsp:txXfrm>
        <a:off x="0" y="1877199"/>
        <a:ext cx="8153400" cy="527670"/>
      </dsp:txXfrm>
    </dsp:sp>
    <dsp:sp modelId="{D46C1158-A628-4D58-BA9C-9BD21108E375}">
      <dsp:nvSpPr>
        <dsp:cNvPr id="0" name=""/>
        <dsp:cNvSpPr/>
      </dsp:nvSpPr>
      <dsp:spPr>
        <a:xfrm>
          <a:off x="0" y="2499855"/>
          <a:ext cx="8153400" cy="1457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870" tIns="27940" rIns="156464" bIns="27940" numCol="1" spcCol="127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700" kern="1200" dirty="0" smtClean="0"/>
            <a:t>Authors’ Rights Expert Group (AREG)</a:t>
          </a:r>
          <a:endParaRPr lang="el-GR" sz="1700" kern="1200" dirty="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700" kern="1200" smtClean="0"/>
            <a:t>Broadcasting Expert Group (BREG)</a:t>
          </a:r>
          <a:endParaRPr lang="el-GR" sz="1700" kern="120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700" kern="1200" dirty="0" smtClean="0"/>
            <a:t>Labor Rights Expert Group (LAREG)</a:t>
          </a:r>
          <a:endParaRPr lang="el-GR" sz="1700" kern="1200" dirty="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700" kern="1200" dirty="0" smtClean="0"/>
            <a:t>Freelancers Expert Group (FREG)</a:t>
          </a:r>
          <a:endParaRPr lang="el-GR" sz="1700" kern="1200" dirty="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700" i="1" kern="1200" smtClean="0"/>
            <a:t>NEW </a:t>
          </a:r>
          <a:r>
            <a:rPr lang="el-GR" sz="1700" i="1" kern="1200" smtClean="0"/>
            <a:t>(</a:t>
          </a:r>
          <a:r>
            <a:rPr lang="en-US" sz="1700" i="1" kern="1200" smtClean="0"/>
            <a:t>some say</a:t>
          </a:r>
          <a:r>
            <a:rPr lang="el-GR" sz="1700" i="1" kern="1200" smtClean="0"/>
            <a:t>: </a:t>
          </a:r>
          <a:r>
            <a:rPr lang="en-US" sz="1700" i="1" kern="1200" smtClean="0"/>
            <a:t>late) ENTRY</a:t>
          </a:r>
          <a:r>
            <a:rPr lang="el-GR" sz="1700" kern="1200" smtClean="0"/>
            <a:t>: </a:t>
          </a:r>
          <a:r>
            <a:rPr lang="en-US" sz="1700" kern="1200" smtClean="0"/>
            <a:t>Cross-media, Online and Digitization (CONEG)</a:t>
          </a:r>
          <a:endParaRPr lang="el-GR" sz="1700" kern="1200"/>
        </a:p>
      </dsp:txBody>
      <dsp:txXfrm>
        <a:off x="0" y="2499855"/>
        <a:ext cx="8153400" cy="1457280"/>
      </dsp:txXfrm>
    </dsp:sp>
    <dsp:sp modelId="{8A3D01B8-63C8-409C-83E8-3C484ED74B90}">
      <dsp:nvSpPr>
        <dsp:cNvPr id="0" name=""/>
        <dsp:cNvSpPr/>
      </dsp:nvSpPr>
      <dsp:spPr>
        <a:xfrm>
          <a:off x="0" y="3957135"/>
          <a:ext cx="8153400" cy="527670"/>
        </a:xfrm>
        <a:prstGeom prst="roundRect">
          <a:avLst/>
        </a:prstGeom>
        <a:noFill/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tx1"/>
              </a:solidFill>
            </a:rPr>
            <a:t>Secretariat</a:t>
          </a:r>
          <a:r>
            <a:rPr lang="el-GR" sz="2200" kern="1200" dirty="0" smtClean="0">
              <a:solidFill>
                <a:schemeClr val="tx1"/>
              </a:solidFill>
            </a:rPr>
            <a:t>: </a:t>
          </a:r>
          <a:r>
            <a:rPr lang="en-US" sz="2200" kern="1200" dirty="0" smtClean="0">
              <a:solidFill>
                <a:schemeClr val="tx1"/>
              </a:solidFill>
            </a:rPr>
            <a:t>Co-Directors, Projects Officers</a:t>
          </a:r>
          <a:endParaRPr lang="el-GR" sz="2200" kern="1200" dirty="0">
            <a:solidFill>
              <a:schemeClr val="tx1"/>
            </a:solidFill>
          </a:endParaRPr>
        </a:p>
      </dsp:txBody>
      <dsp:txXfrm>
        <a:off x="0" y="3957135"/>
        <a:ext cx="8153400" cy="5276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ED8813-85E2-4ACC-B9EE-E3BF00D97A44}" type="datetimeFigureOut">
              <a:rPr lang="el-GR" smtClean="0"/>
              <a:pPr/>
              <a:t>2013-10-08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E734D0-BBC5-4474-BA99-067F96D746C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39716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734D0-BBC5-4474-BA99-067F96D746C6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515080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0175EA68-99AF-4DC3-BEF9-262532F8F256}" type="datetimeFigureOut">
              <a:rPr lang="el-GR" smtClean="0"/>
              <a:pPr/>
              <a:t>2013-10-08</a:t>
            </a:fld>
            <a:endParaRPr lang="el-G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10FEFA7-D989-46EC-9A8D-B31068B0BDD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5EA68-99AF-4DC3-BEF9-262532F8F256}" type="datetimeFigureOut">
              <a:rPr lang="el-GR" smtClean="0"/>
              <a:pPr/>
              <a:t>2013-10-08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EFA7-D989-46EC-9A8D-B31068B0BDD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0175EA68-99AF-4DC3-BEF9-262532F8F256}" type="datetimeFigureOut">
              <a:rPr lang="el-GR" smtClean="0"/>
              <a:pPr/>
              <a:t>2013-10-08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l-GR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610FEFA7-D989-46EC-9A8D-B31068B0BDD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5EA68-99AF-4DC3-BEF9-262532F8F256}" type="datetimeFigureOut">
              <a:rPr lang="el-GR" smtClean="0"/>
              <a:pPr/>
              <a:t>2013-10-08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10FEFA7-D989-46EC-9A8D-B31068B0BDD6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5EA68-99AF-4DC3-BEF9-262532F8F256}" type="datetimeFigureOut">
              <a:rPr lang="el-GR" smtClean="0"/>
              <a:pPr/>
              <a:t>2013-10-08</a:t>
            </a:fld>
            <a:endParaRPr lang="el-GR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610FEFA7-D989-46EC-9A8D-B31068B0BDD6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175EA68-99AF-4DC3-BEF9-262532F8F256}" type="datetimeFigureOut">
              <a:rPr lang="el-GR" smtClean="0"/>
              <a:pPr/>
              <a:t>2013-10-08</a:t>
            </a:fld>
            <a:endParaRPr lang="el-G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10FEFA7-D989-46EC-9A8D-B31068B0BDD6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l-G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175EA68-99AF-4DC3-BEF9-262532F8F256}" type="datetimeFigureOut">
              <a:rPr lang="el-GR" smtClean="0"/>
              <a:pPr/>
              <a:t>2013-10-08</a:t>
            </a:fld>
            <a:endParaRPr lang="el-GR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10FEFA7-D989-46EC-9A8D-B31068B0BDD6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l-GR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5EA68-99AF-4DC3-BEF9-262532F8F256}" type="datetimeFigureOut">
              <a:rPr lang="el-GR" smtClean="0"/>
              <a:pPr/>
              <a:t>2013-10-08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10FEFA7-D989-46EC-9A8D-B31068B0BDD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5EA68-99AF-4DC3-BEF9-262532F8F256}" type="datetimeFigureOut">
              <a:rPr lang="el-GR" smtClean="0"/>
              <a:pPr/>
              <a:t>2013-10-08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10FEFA7-D989-46EC-9A8D-B31068B0BDD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5EA68-99AF-4DC3-BEF9-262532F8F256}" type="datetimeFigureOut">
              <a:rPr lang="el-GR" smtClean="0"/>
              <a:pPr/>
              <a:t>2013-10-08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10FEFA7-D989-46EC-9A8D-B31068B0BDD6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0175EA68-99AF-4DC3-BEF9-262532F8F256}" type="datetimeFigureOut">
              <a:rPr lang="el-GR" smtClean="0"/>
              <a:pPr/>
              <a:t>2013-10-08</a:t>
            </a:fld>
            <a:endParaRPr lang="el-GR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610FEFA7-D989-46EC-9A8D-B31068B0BDD6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175EA68-99AF-4DC3-BEF9-262532F8F256}" type="datetimeFigureOut">
              <a:rPr lang="el-GR" smtClean="0"/>
              <a:pPr/>
              <a:t>2013-10-08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10FEFA7-D989-46EC-9A8D-B31068B0BDD6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efj@ifj.org" TargetMode="External"/><Relationship Id="rId2" Type="http://schemas.openxmlformats.org/officeDocument/2006/relationships/hyperlink" Target="http://europe.ifj.org/en/pages/ricardo.gutierrez@ifj.or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6000"/>
            <a:duotone>
              <a:schemeClr val="bg1">
                <a:tint val="95000"/>
                <a:satMod val="200000"/>
              </a:schemeClr>
              <a:schemeClr val="bg1">
                <a:shade val="80000"/>
                <a:satMod val="100000"/>
              </a:schemeClr>
            </a:duotone>
            <a:lum/>
          </a:blip>
          <a:srcRect/>
          <a:tile tx="0" ty="0" sx="55000" sy="55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700808"/>
            <a:ext cx="8301608" cy="1224136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>
                <a:latin typeface="Calibri" pitchFamily="34" charset="0"/>
              </a:rPr>
              <a:t>Defending Journalism </a:t>
            </a:r>
            <a:br>
              <a:rPr lang="en-US" sz="3600" dirty="0" smtClean="0">
                <a:latin typeface="Calibri" pitchFamily="34" charset="0"/>
              </a:rPr>
            </a:br>
            <a:r>
              <a:rPr lang="en-US" sz="3600" dirty="0" smtClean="0">
                <a:latin typeface="Calibri" pitchFamily="34" charset="0"/>
              </a:rPr>
              <a:t>and Labor Rights </a:t>
            </a:r>
            <a:br>
              <a:rPr lang="en-US" sz="3600" dirty="0" smtClean="0">
                <a:latin typeface="Calibri" pitchFamily="34" charset="0"/>
              </a:rPr>
            </a:br>
            <a:r>
              <a:rPr lang="en-US" sz="3600" dirty="0" smtClean="0">
                <a:latin typeface="Calibri" pitchFamily="34" charset="0"/>
              </a:rPr>
              <a:t>in an Ever-changing Media Landscape</a:t>
            </a:r>
            <a:endParaRPr lang="el-GR" sz="3600" dirty="0">
              <a:latin typeface="Calibri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539552" y="908720"/>
            <a:ext cx="5978153" cy="360040"/>
          </a:xfrm>
        </p:spPr>
        <p:txBody>
          <a:bodyPr>
            <a:normAutofit fontScale="77500" lnSpcReduction="20000"/>
          </a:bodyPr>
          <a:lstStyle/>
          <a:p>
            <a:pPr algn="l">
              <a:buNone/>
            </a:pPr>
            <a:r>
              <a:rPr lang="en-US" dirty="0" smtClean="0">
                <a:latin typeface="Calibri" pitchFamily="34" charset="0"/>
              </a:rPr>
              <a:t>EUROPEAN FEDERATION OF JOURNALISTS</a:t>
            </a:r>
            <a:endParaRPr lang="el-GR" dirty="0">
              <a:latin typeface="Calibri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83568" y="5733256"/>
            <a:ext cx="9001000" cy="709279"/>
            <a:chOff x="683568" y="5733256"/>
            <a:chExt cx="9001000" cy="709279"/>
          </a:xfrm>
        </p:grpSpPr>
        <p:pic>
          <p:nvPicPr>
            <p:cNvPr id="5" name="Picture 4" descr="logo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3568" y="5733256"/>
              <a:ext cx="1999607" cy="648072"/>
            </a:xfrm>
            <a:prstGeom prst="rect">
              <a:avLst/>
            </a:prstGeom>
          </p:spPr>
        </p:pic>
        <p:pic>
          <p:nvPicPr>
            <p:cNvPr id="6" name="Picture 5" descr="logo2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84776" y="5733256"/>
              <a:ext cx="1296144" cy="421247"/>
            </a:xfrm>
            <a:prstGeom prst="rect">
              <a:avLst/>
            </a:prstGeom>
          </p:spPr>
        </p:pic>
        <p:sp>
          <p:nvSpPr>
            <p:cNvPr id="7" name="Subtitle 2"/>
            <p:cNvSpPr txBox="1">
              <a:spLocks/>
            </p:cNvSpPr>
            <p:nvPr/>
          </p:nvSpPr>
          <p:spPr>
            <a:xfrm>
              <a:off x="6948264" y="6154503"/>
              <a:ext cx="2736304" cy="288032"/>
            </a:xfrm>
            <a:prstGeom prst="rect">
              <a:avLst/>
            </a:prstGeom>
          </p:spPr>
          <p:txBody>
            <a:bodyPr vert="horz">
              <a:normAutofit/>
            </a:bodyPr>
            <a:lstStyle/>
            <a:p>
              <a:pPr marL="320040" marR="0" lvl="0" indent="-320040" algn="l" defTabSz="914400" rtl="0" eaLnBrk="1" fontAlgn="auto" latinLnBrk="0" hangingPunct="1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>
                  <a:schemeClr val="accent2"/>
                </a:buClr>
                <a:buSzPct val="60000"/>
                <a:buFont typeface="Wingdings"/>
                <a:buNone/>
                <a:tabLst/>
                <a:defRPr/>
              </a:pPr>
              <a:r>
                <a:rPr lang="en-US" sz="1050" dirty="0" smtClean="0"/>
                <a:t>ATHENS | October 2013</a:t>
              </a:r>
              <a:endParaRPr kumimoji="0" lang="el-GR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Seminars, surveys, projects</a:t>
            </a:r>
            <a:endParaRPr lang="el-GR" dirty="0">
              <a:latin typeface="Calibri" panose="020F0502020204030204" pitchFamily="34" charset="0"/>
            </a:endParaRPr>
          </a:p>
        </p:txBody>
      </p:sp>
      <p:pic>
        <p:nvPicPr>
          <p:cNvPr id="11" name="Picture 6" descr="logo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08304" y="6165304"/>
            <a:ext cx="1008112" cy="327637"/>
          </a:xfrm>
          <a:prstGeom prst="rect">
            <a:avLst/>
          </a:prstGeom>
        </p:spPr>
      </p:pic>
      <p:pic>
        <p:nvPicPr>
          <p:cNvPr id="12" name="Picture 7" descr="EFJ twit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32240" y="6093296"/>
            <a:ext cx="360040" cy="470579"/>
          </a:xfrm>
          <a:prstGeom prst="rect">
            <a:avLst/>
          </a:prstGeom>
        </p:spPr>
      </p:pic>
      <p:sp>
        <p:nvSpPr>
          <p:cNvPr id="13" name="Subtitle 2"/>
          <p:cNvSpPr txBox="1">
            <a:spLocks/>
          </p:cNvSpPr>
          <p:nvPr/>
        </p:nvSpPr>
        <p:spPr>
          <a:xfrm>
            <a:off x="683568" y="6309320"/>
            <a:ext cx="2736304" cy="2880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lang="en-US" sz="900" dirty="0" smtClean="0"/>
              <a:t>ATHENS | October 2013</a:t>
            </a:r>
            <a:endParaRPr kumimoji="0" lang="el-GR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Connector 9"/>
          <p:cNvCxnSpPr/>
          <p:nvPr/>
        </p:nvCxnSpPr>
        <p:spPr>
          <a:xfrm>
            <a:off x="755576" y="6309320"/>
            <a:ext cx="58326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Θέση περιεχομένου 6"/>
          <p:cNvSpPr>
            <a:spLocks noGrp="1"/>
          </p:cNvSpPr>
          <p:nvPr>
            <p:ph sz="quarter" idx="1"/>
          </p:nvPr>
        </p:nvSpPr>
        <p:spPr>
          <a:xfrm>
            <a:off x="611560" y="1637878"/>
            <a:ext cx="8153400" cy="44958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Calibri" panose="020F0502020204030204" pitchFamily="34" charset="0"/>
              </a:rPr>
              <a:t>Thessaloniki</a:t>
            </a:r>
            <a:r>
              <a:rPr lang="el-GR" sz="2400" dirty="0">
                <a:latin typeface="Calibri" panose="020F0502020204030204" pitchFamily="34" charset="0"/>
              </a:rPr>
              <a:t>,</a:t>
            </a:r>
            <a:r>
              <a:rPr lang="en-US" sz="2400" dirty="0" smtClean="0">
                <a:latin typeface="Calibri" panose="020F0502020204030204" pitchFamily="34" charset="0"/>
              </a:rPr>
              <a:t> 2010</a:t>
            </a:r>
            <a:r>
              <a:rPr lang="el-GR" sz="2400" dirty="0" smtClean="0">
                <a:latin typeface="Calibri" panose="020F0502020204030204" pitchFamily="34" charset="0"/>
              </a:rPr>
              <a:t>: </a:t>
            </a:r>
            <a:r>
              <a:rPr lang="en-US" sz="2400" dirty="0" smtClean="0">
                <a:latin typeface="Calibri" panose="020F0502020204030204" pitchFamily="34" charset="0"/>
              </a:rPr>
              <a:t>Authors’ Rights in the digital age</a:t>
            </a:r>
            <a:r>
              <a:rPr lang="el-GR" sz="2400" dirty="0" smtClean="0">
                <a:latin typeface="Calibri" panose="020F0502020204030204" pitchFamily="34" charset="0"/>
              </a:rPr>
              <a:t>: </a:t>
            </a:r>
            <a:r>
              <a:rPr lang="en-US" sz="2400" dirty="0" smtClean="0">
                <a:latin typeface="Calibri" panose="020F0502020204030204" pitchFamily="34" charset="0"/>
              </a:rPr>
              <a:t>A fair share for Journalists</a:t>
            </a:r>
          </a:p>
          <a:p>
            <a:r>
              <a:rPr lang="en-US" sz="2400" dirty="0" smtClean="0">
                <a:latin typeface="Calibri" panose="020F0502020204030204" pitchFamily="34" charset="0"/>
              </a:rPr>
              <a:t>Helsinki</a:t>
            </a:r>
            <a:r>
              <a:rPr lang="el-GR" sz="2400" dirty="0" smtClean="0">
                <a:latin typeface="Calibri" panose="020F0502020204030204" pitchFamily="34" charset="0"/>
              </a:rPr>
              <a:t>,</a:t>
            </a:r>
            <a:r>
              <a:rPr lang="en-US" sz="2400" dirty="0" smtClean="0">
                <a:latin typeface="Calibri" panose="020F0502020204030204" pitchFamily="34" charset="0"/>
              </a:rPr>
              <a:t> 2010</a:t>
            </a:r>
            <a:r>
              <a:rPr lang="el-GR" sz="2400" dirty="0" smtClean="0">
                <a:latin typeface="Calibri" panose="020F0502020204030204" pitchFamily="34" charset="0"/>
              </a:rPr>
              <a:t>: </a:t>
            </a:r>
            <a:r>
              <a:rPr lang="en-US" sz="2400" dirty="0" smtClean="0">
                <a:latin typeface="Calibri" panose="020F0502020204030204" pitchFamily="34" charset="0"/>
              </a:rPr>
              <a:t>Managing Change in journalism</a:t>
            </a:r>
          </a:p>
          <a:p>
            <a:r>
              <a:rPr lang="en-US" sz="2400" dirty="0" smtClean="0">
                <a:latin typeface="Calibri" panose="020F0502020204030204" pitchFamily="34" charset="0"/>
              </a:rPr>
              <a:t>Thessaloniki</a:t>
            </a:r>
            <a:r>
              <a:rPr lang="el-GR" sz="2400" dirty="0" smtClean="0">
                <a:latin typeface="Calibri" panose="020F0502020204030204" pitchFamily="34" charset="0"/>
              </a:rPr>
              <a:t>, 2012: </a:t>
            </a:r>
            <a:r>
              <a:rPr lang="en-US" sz="2400" dirty="0" smtClean="0">
                <a:latin typeface="Calibri" panose="020F0502020204030204" pitchFamily="34" charset="0"/>
              </a:rPr>
              <a:t>Equal Rights for Journalists</a:t>
            </a:r>
          </a:p>
          <a:p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Vienna 2014</a:t>
            </a:r>
            <a:r>
              <a:rPr lang="el-GR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: 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F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inancial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and employment models for journalism </a:t>
            </a:r>
            <a:endParaRPr lang="en-US" sz="2400" dirty="0" smtClean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  <a:p>
            <a:endParaRPr lang="el-GR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1349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Encouraging members’ </a:t>
            </a:r>
            <a:r>
              <a:rPr lang="en-US" dirty="0" smtClean="0">
                <a:latin typeface="Calibri" panose="020F0502020204030204" pitchFamily="34" charset="0"/>
              </a:rPr>
              <a:t>initiatives</a:t>
            </a:r>
            <a:r>
              <a:rPr lang="en-US" dirty="0" smtClean="0">
                <a:latin typeface="Calibri" panose="020F0502020204030204" pitchFamily="34" charset="0"/>
              </a:rPr>
              <a:t>… </a:t>
            </a:r>
            <a:endParaRPr lang="el-GR" dirty="0">
              <a:latin typeface="Calibri" panose="020F0502020204030204" pitchFamily="34" charset="0"/>
            </a:endParaRPr>
          </a:p>
        </p:txBody>
      </p:sp>
      <p:pic>
        <p:nvPicPr>
          <p:cNvPr id="1027" name="Picture 3" descr="C:\Users\Giannis\Dropbox\EFJ Steering Committee\COST in AThens\COST Presentation material\NormalTransparen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3312368" cy="1807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Θέση περιεχομένου 2"/>
          <p:cNvSpPr txBox="1">
            <a:spLocks/>
          </p:cNvSpPr>
          <p:nvPr/>
        </p:nvSpPr>
        <p:spPr>
          <a:xfrm>
            <a:off x="612648" y="3363966"/>
            <a:ext cx="8153400" cy="2732034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Initiative of </a:t>
            </a:r>
            <a:r>
              <a:rPr lang="en-US" dirty="0"/>
              <a:t> eight </a:t>
            </a:r>
            <a:r>
              <a:rPr lang="en-US" dirty="0" smtClean="0"/>
              <a:t>partners </a:t>
            </a:r>
            <a:r>
              <a:rPr lang="en-US" dirty="0"/>
              <a:t>representing the journalist, media education, VET as well as the consulting sectors, established in six EU Member States (i.e. Belgium, Cyprus, Greece, Germany, Romania, and the Netherlands</a:t>
            </a:r>
            <a:r>
              <a:rPr lang="en-US" dirty="0" smtClean="0"/>
              <a:t>)</a:t>
            </a:r>
          </a:p>
          <a:p>
            <a:pPr lvl="1" fontAlgn="base"/>
            <a:r>
              <a:rPr lang="en-US" sz="2300" b="1" dirty="0"/>
              <a:t>Identify</a:t>
            </a:r>
            <a:r>
              <a:rPr lang="en-US" sz="2300" dirty="0"/>
              <a:t> the current skills and training needs of journalists as well as the current situation of journalists VET training in the partners’ countries.</a:t>
            </a:r>
          </a:p>
          <a:p>
            <a:pPr lvl="1" fontAlgn="base"/>
            <a:r>
              <a:rPr lang="en-US" sz="2300" b="1" dirty="0" smtClean="0"/>
              <a:t>Offer</a:t>
            </a:r>
            <a:r>
              <a:rPr lang="en-US" sz="2300" dirty="0" smtClean="0"/>
              <a:t> </a:t>
            </a:r>
            <a:r>
              <a:rPr lang="en-US" sz="2300" dirty="0"/>
              <a:t>training material, new opportunities and tested training methodologies specifically designed for the needs and demands of journalists.</a:t>
            </a:r>
          </a:p>
          <a:p>
            <a:pPr lvl="1" fontAlgn="base"/>
            <a:r>
              <a:rPr lang="en-US" sz="2300" b="1" dirty="0"/>
              <a:t>Foster</a:t>
            </a:r>
            <a:r>
              <a:rPr lang="en-US" sz="2300" dirty="0"/>
              <a:t> sustainability and exploitation by producing a complete training </a:t>
            </a:r>
            <a:r>
              <a:rPr lang="en-US" sz="2300" dirty="0" err="1"/>
              <a:t>programme</a:t>
            </a:r>
            <a:r>
              <a:rPr lang="en-US" sz="2300" dirty="0"/>
              <a:t> (including face-to-face and online learning) for journalists.</a:t>
            </a:r>
          </a:p>
          <a:p>
            <a:pPr lvl="1" fontAlgn="base"/>
            <a:r>
              <a:rPr lang="en-US" sz="2300" b="1" dirty="0"/>
              <a:t>Increase</a:t>
            </a:r>
            <a:r>
              <a:rPr lang="en-US" sz="2300" dirty="0"/>
              <a:t> the employability of journalists by offering new and innovative ways of media training</a:t>
            </a:r>
          </a:p>
          <a:p>
            <a:pPr lvl="1"/>
            <a:endParaRPr lang="el-GR" dirty="0" smtClean="0"/>
          </a:p>
          <a:p>
            <a:pPr lvl="1"/>
            <a:endParaRPr lang="en-US" dirty="0" smtClean="0"/>
          </a:p>
        </p:txBody>
      </p:sp>
      <p:pic>
        <p:nvPicPr>
          <p:cNvPr id="8" name="Picture 6" descr="logo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08304" y="6165304"/>
            <a:ext cx="1008112" cy="327637"/>
          </a:xfrm>
          <a:prstGeom prst="rect">
            <a:avLst/>
          </a:prstGeom>
        </p:spPr>
      </p:pic>
      <p:pic>
        <p:nvPicPr>
          <p:cNvPr id="9" name="Picture 7" descr="EFJ twitt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32240" y="6093296"/>
            <a:ext cx="360040" cy="470579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755576" y="6309320"/>
            <a:ext cx="58326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 txBox="1">
            <a:spLocks/>
          </p:cNvSpPr>
          <p:nvPr/>
        </p:nvSpPr>
        <p:spPr>
          <a:xfrm>
            <a:off x="683568" y="6309320"/>
            <a:ext cx="2736304" cy="2880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lang="en-US" sz="900" dirty="0" smtClean="0"/>
              <a:t>ATHENS | October 2013</a:t>
            </a:r>
            <a:endParaRPr kumimoji="0" lang="el-GR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9163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 smtClean="0">
                <a:latin typeface="Calibri" panose="020F0502020204030204" pitchFamily="34" charset="0"/>
              </a:rPr>
              <a:t>… and taking advantage of their findings</a:t>
            </a:r>
            <a:endParaRPr lang="el-GR" sz="3800" dirty="0">
              <a:latin typeface="Calibri" panose="020F050202020403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8409334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logo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08304" y="6165304"/>
            <a:ext cx="1008112" cy="327637"/>
          </a:xfrm>
          <a:prstGeom prst="rect">
            <a:avLst/>
          </a:prstGeom>
        </p:spPr>
      </p:pic>
      <p:pic>
        <p:nvPicPr>
          <p:cNvPr id="6" name="Picture 7" descr="EFJ twitt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32240" y="6093296"/>
            <a:ext cx="360040" cy="470579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683568" y="6309320"/>
            <a:ext cx="2736304" cy="2880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lang="en-US" sz="900" dirty="0" smtClean="0"/>
              <a:t>ATHENS | October 2013</a:t>
            </a:r>
            <a:endParaRPr kumimoji="0" lang="el-GR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8" name="Straight Connector 9"/>
          <p:cNvCxnSpPr/>
          <p:nvPr/>
        </p:nvCxnSpPr>
        <p:spPr>
          <a:xfrm>
            <a:off x="755576" y="6309320"/>
            <a:ext cx="58326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85233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>
                <a:latin typeface="Calibri" panose="020F0502020204030204" pitchFamily="34" charset="0"/>
              </a:rPr>
              <a:t>A sob story about newspapers’ death?</a:t>
            </a:r>
            <a:endParaRPr lang="el-GR" sz="4000" dirty="0">
              <a:latin typeface="Calibri" panose="020F0502020204030204" pitchFamily="34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We are not supposed to protect specific news platforms but working places, working conditions and journalism as a public good.</a:t>
            </a:r>
          </a:p>
          <a:p>
            <a:pPr lvl="1"/>
            <a:r>
              <a:rPr lang="en-US" sz="2000" dirty="0" smtClean="0"/>
              <a:t>But when an online journalist confesses</a:t>
            </a:r>
            <a:r>
              <a:rPr lang="el-GR" sz="2000" dirty="0" smtClean="0"/>
              <a:t>: </a:t>
            </a:r>
            <a:r>
              <a:rPr lang="en-US" sz="2000" i="1" dirty="0"/>
              <a:t>After about 15 years of editing and publishing news </a:t>
            </a:r>
            <a:r>
              <a:rPr lang="en-US" sz="2000" i="1" dirty="0" smtClean="0"/>
              <a:t>online, </a:t>
            </a:r>
            <a:r>
              <a:rPr lang="en-US" sz="2000" i="1" dirty="0"/>
              <a:t>people in my company are tired. </a:t>
            </a:r>
            <a:r>
              <a:rPr lang="en-US" sz="2000" i="1" dirty="0" smtClean="0"/>
              <a:t>Journalism </a:t>
            </a:r>
            <a:r>
              <a:rPr lang="en-US" sz="2000" i="1" dirty="0"/>
              <a:t>has never been an easy or quiet job, but working for an online </a:t>
            </a:r>
            <a:r>
              <a:rPr lang="en-US" sz="2000" i="1" dirty="0" smtClean="0"/>
              <a:t>news site </a:t>
            </a:r>
            <a:r>
              <a:rPr lang="en-US" sz="2000" i="1" dirty="0"/>
              <a:t>is like working for a news agency, even </a:t>
            </a:r>
            <a:r>
              <a:rPr lang="en-US" sz="2000" i="1" dirty="0" smtClean="0"/>
              <a:t>quicker. Many </a:t>
            </a:r>
            <a:r>
              <a:rPr lang="en-US" sz="2000" i="1" dirty="0"/>
              <a:t>of my </a:t>
            </a:r>
            <a:r>
              <a:rPr lang="en-US" sz="2000" i="1" dirty="0" smtClean="0"/>
              <a:t>colleagues suffered from burnout</a:t>
            </a:r>
            <a:r>
              <a:rPr lang="en-US" sz="2000" dirty="0" smtClean="0"/>
              <a:t>… </a:t>
            </a:r>
          </a:p>
          <a:p>
            <a:r>
              <a:rPr lang="en-US" sz="2400" dirty="0" smtClean="0"/>
              <a:t>It is clear that virtual work’s management is a key issue for us  to meet our aims efficiently.</a:t>
            </a:r>
            <a:endParaRPr lang="en-US" sz="2400" dirty="0"/>
          </a:p>
          <a:p>
            <a:pPr lvl="1"/>
            <a:endParaRPr lang="el-GR" dirty="0" smtClean="0"/>
          </a:p>
          <a:p>
            <a:pPr lvl="1"/>
            <a:endParaRPr lang="en-US" dirty="0" smtClean="0"/>
          </a:p>
        </p:txBody>
      </p:sp>
      <p:pic>
        <p:nvPicPr>
          <p:cNvPr id="6" name="Picture 6" descr="logo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08304" y="6165304"/>
            <a:ext cx="1008112" cy="327637"/>
          </a:xfrm>
          <a:prstGeom prst="rect">
            <a:avLst/>
          </a:prstGeom>
        </p:spPr>
      </p:pic>
      <p:pic>
        <p:nvPicPr>
          <p:cNvPr id="7" name="Picture 7" descr="EFJ twit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32240" y="6093296"/>
            <a:ext cx="360040" cy="470579"/>
          </a:xfrm>
          <a:prstGeom prst="rect">
            <a:avLst/>
          </a:prstGeom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683568" y="6309320"/>
            <a:ext cx="2736304" cy="2880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lang="en-US" sz="900" dirty="0" smtClean="0"/>
              <a:t>ATHENS | October 2013</a:t>
            </a:r>
            <a:endParaRPr kumimoji="0" lang="el-GR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9" name="Straight Connector 9"/>
          <p:cNvCxnSpPr/>
          <p:nvPr/>
        </p:nvCxnSpPr>
        <p:spPr>
          <a:xfrm>
            <a:off x="755576" y="6309320"/>
            <a:ext cx="58326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92870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Any chance for proposals?</a:t>
            </a:r>
            <a:endParaRPr lang="el-GR" dirty="0">
              <a:latin typeface="Calibri" panose="020F0502020204030204" pitchFamily="34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Calibri" panose="020F0502020204030204" pitchFamily="34" charset="0"/>
              </a:rPr>
              <a:t>Adapt to reality</a:t>
            </a:r>
          </a:p>
          <a:p>
            <a:r>
              <a:rPr lang="en-US" sz="2400" dirty="0" smtClean="0">
                <a:latin typeface="Calibri" panose="020F0502020204030204" pitchFamily="34" charset="0"/>
              </a:rPr>
              <a:t>Create new tools to meet new challenges</a:t>
            </a:r>
            <a:endParaRPr lang="en-US" sz="2400" dirty="0">
              <a:latin typeface="Calibri" panose="020F0502020204030204" pitchFamily="34" charset="0"/>
            </a:endParaRPr>
          </a:p>
          <a:p>
            <a:r>
              <a:rPr lang="en-US" sz="2400" dirty="0" smtClean="0">
                <a:latin typeface="Calibri" panose="020F0502020204030204" pitchFamily="34" charset="0"/>
              </a:rPr>
              <a:t>Change your internal structure, innovate</a:t>
            </a:r>
          </a:p>
          <a:p>
            <a:r>
              <a:rPr lang="en-US" sz="2400" dirty="0" smtClean="0">
                <a:latin typeface="Calibri" panose="020F0502020204030204" pitchFamily="34" charset="0"/>
              </a:rPr>
              <a:t>Support training at unions, working places, everywhere…</a:t>
            </a:r>
          </a:p>
          <a:p>
            <a:r>
              <a:rPr lang="en-US" sz="2400" dirty="0" smtClean="0">
                <a:latin typeface="Calibri" panose="020F0502020204030204" pitchFamily="34" charset="0"/>
              </a:rPr>
              <a:t>Get employers involved</a:t>
            </a:r>
          </a:p>
          <a:p>
            <a:r>
              <a:rPr lang="en-US" sz="2400" dirty="0" smtClean="0">
                <a:latin typeface="Calibri" panose="020F0502020204030204" pitchFamily="34" charset="0"/>
              </a:rPr>
              <a:t>Encourage change, invest </a:t>
            </a:r>
            <a:r>
              <a:rPr lang="en-US" sz="2400" dirty="0">
                <a:latin typeface="Calibri" panose="020F0502020204030204" pitchFamily="34" charset="0"/>
              </a:rPr>
              <a:t>i</a:t>
            </a:r>
            <a:r>
              <a:rPr lang="en-US" sz="2400" dirty="0" smtClean="0">
                <a:latin typeface="Calibri" panose="020F0502020204030204" pitchFamily="34" charset="0"/>
              </a:rPr>
              <a:t>n it </a:t>
            </a:r>
          </a:p>
        </p:txBody>
      </p:sp>
      <p:pic>
        <p:nvPicPr>
          <p:cNvPr id="4" name="Picture 6" descr="logo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08304" y="6165304"/>
            <a:ext cx="1008112" cy="327637"/>
          </a:xfrm>
          <a:prstGeom prst="rect">
            <a:avLst/>
          </a:prstGeom>
        </p:spPr>
      </p:pic>
      <p:pic>
        <p:nvPicPr>
          <p:cNvPr id="5" name="Picture 7" descr="EFJ twit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32240" y="6093296"/>
            <a:ext cx="360040" cy="470579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683568" y="6309320"/>
            <a:ext cx="2736304" cy="2880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lang="en-US" sz="900" dirty="0" smtClean="0"/>
              <a:t>ATHENS | October 2013</a:t>
            </a:r>
            <a:endParaRPr kumimoji="0" lang="el-GR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7" name="Straight Connector 9"/>
          <p:cNvCxnSpPr/>
          <p:nvPr/>
        </p:nvCxnSpPr>
        <p:spPr>
          <a:xfrm>
            <a:off x="755576" y="6309320"/>
            <a:ext cx="58326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4110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US" b="1" dirty="0">
                <a:latin typeface="Calibri" panose="020F0502020204030204" pitchFamily="34" charset="0"/>
              </a:rPr>
              <a:t>Contact Us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1835696" y="1721947"/>
            <a:ext cx="6210272" cy="2667000"/>
          </a:xfrm>
        </p:spPr>
        <p:txBody>
          <a:bodyPr>
            <a:normAutofit fontScale="250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4800" b="1" dirty="0" smtClean="0">
                <a:latin typeface="Calibri" panose="020F0502020204030204" pitchFamily="34" charset="0"/>
              </a:rPr>
              <a:t>EFJ </a:t>
            </a:r>
            <a:r>
              <a:rPr lang="en-US" sz="4800" b="1" dirty="0">
                <a:latin typeface="Calibri" panose="020F0502020204030204" pitchFamily="34" charset="0"/>
              </a:rPr>
              <a:t>President:</a:t>
            </a:r>
            <a:r>
              <a:rPr lang="en-US" sz="4800" dirty="0">
                <a:latin typeface="Calibri" panose="020F0502020204030204" pitchFamily="34" charset="0"/>
              </a:rPr>
              <a:t> </a:t>
            </a:r>
            <a:r>
              <a:rPr lang="en-US" sz="4800" dirty="0" err="1">
                <a:latin typeface="Calibri" panose="020F0502020204030204" pitchFamily="34" charset="0"/>
              </a:rPr>
              <a:t>Mogens</a:t>
            </a:r>
            <a:r>
              <a:rPr lang="en-US" sz="4800" dirty="0">
                <a:latin typeface="Calibri" panose="020F0502020204030204" pitchFamily="34" charset="0"/>
              </a:rPr>
              <a:t> </a:t>
            </a:r>
            <a:r>
              <a:rPr lang="en-US" sz="4800" dirty="0" err="1">
                <a:latin typeface="Calibri" panose="020F0502020204030204" pitchFamily="34" charset="0"/>
              </a:rPr>
              <a:t>Blicher</a:t>
            </a:r>
            <a:r>
              <a:rPr lang="en-US" sz="4800" dirty="0">
                <a:latin typeface="Calibri" panose="020F0502020204030204" pitchFamily="34" charset="0"/>
              </a:rPr>
              <a:t> </a:t>
            </a:r>
            <a:r>
              <a:rPr lang="en-US" sz="4800" dirty="0" err="1">
                <a:latin typeface="Calibri" panose="020F0502020204030204" pitchFamily="34" charset="0"/>
              </a:rPr>
              <a:t>Bjerregård</a:t>
            </a:r>
            <a:r>
              <a:rPr lang="en-US" sz="4800" dirty="0">
                <a:latin typeface="Calibri" panose="020F0502020204030204" pitchFamily="34" charset="0"/>
              </a:rPr>
              <a:t> </a:t>
            </a:r>
            <a:br>
              <a:rPr lang="en-US" sz="4800" dirty="0">
                <a:latin typeface="Calibri" panose="020F0502020204030204" pitchFamily="34" charset="0"/>
              </a:rPr>
            </a:br>
            <a:r>
              <a:rPr lang="en-US" sz="4800" b="1" dirty="0" smtClean="0">
                <a:latin typeface="Calibri" panose="020F0502020204030204" pitchFamily="34" charset="0"/>
              </a:rPr>
              <a:t>General </a:t>
            </a:r>
            <a:r>
              <a:rPr lang="en-US" sz="4800" b="1" dirty="0">
                <a:latin typeface="Calibri" panose="020F0502020204030204" pitchFamily="34" charset="0"/>
              </a:rPr>
              <a:t>Secretary</a:t>
            </a:r>
            <a:r>
              <a:rPr lang="en-US" sz="4800" dirty="0">
                <a:latin typeface="Calibri" panose="020F0502020204030204" pitchFamily="34" charset="0"/>
              </a:rPr>
              <a:t>: </a:t>
            </a:r>
            <a:r>
              <a:rPr lang="en-US" sz="4800" b="1" dirty="0">
                <a:latin typeface="Calibri" panose="020F0502020204030204" pitchFamily="34" charset="0"/>
                <a:hlinkClick r:id="rId2"/>
              </a:rPr>
              <a:t>Ricardo </a:t>
            </a:r>
            <a:r>
              <a:rPr lang="en-US" sz="4800" b="1" dirty="0" smtClean="0">
                <a:latin typeface="Calibri" panose="020F0502020204030204" pitchFamily="34" charset="0"/>
                <a:hlinkClick r:id="rId2"/>
              </a:rPr>
              <a:t>Gutierrez</a:t>
            </a:r>
            <a:r>
              <a:rPr lang="en-US" sz="4800" dirty="0">
                <a:latin typeface="Calibri" panose="020F0502020204030204" pitchFamily="34" charset="0"/>
              </a:rPr>
              <a:t> 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800" b="1" dirty="0">
                <a:latin typeface="Calibri" panose="020F0502020204030204" pitchFamily="34" charset="0"/>
              </a:rPr>
              <a:t>Directors:</a:t>
            </a:r>
            <a:r>
              <a:rPr lang="en-US" sz="4800" dirty="0">
                <a:latin typeface="Calibri" panose="020F0502020204030204" pitchFamily="34" charset="0"/>
              </a:rPr>
              <a:t> Renate Schroeder and Marc </a:t>
            </a:r>
            <a:r>
              <a:rPr lang="en-US" sz="4800" dirty="0" smtClean="0">
                <a:latin typeface="Calibri" panose="020F0502020204030204" pitchFamily="34" charset="0"/>
              </a:rPr>
              <a:t>Gruber</a:t>
            </a:r>
            <a:r>
              <a:rPr lang="en-US" sz="4800" dirty="0">
                <a:latin typeface="Calibri" panose="020F0502020204030204" pitchFamily="34" charset="0"/>
              </a:rPr>
              <a:t> 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800" b="1" dirty="0">
                <a:latin typeface="Calibri" panose="020F0502020204030204" pitchFamily="34" charset="0"/>
              </a:rPr>
              <a:t>Administrative Officer</a:t>
            </a:r>
            <a:r>
              <a:rPr lang="en-US" sz="4800" dirty="0">
                <a:latin typeface="Calibri" panose="020F0502020204030204" pitchFamily="34" charset="0"/>
              </a:rPr>
              <a:t>: Bernard </a:t>
            </a:r>
            <a:r>
              <a:rPr lang="en-US" sz="4800" dirty="0" err="1" smtClean="0">
                <a:latin typeface="Calibri" panose="020F0502020204030204" pitchFamily="34" charset="0"/>
              </a:rPr>
              <a:t>Vanmuysewinkel</a:t>
            </a:r>
            <a:endParaRPr lang="en-US" sz="4800" dirty="0">
              <a:latin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4800" dirty="0">
                <a:latin typeface="Calibri" panose="020F0502020204030204" pitchFamily="34" charset="0"/>
              </a:rPr>
              <a:t> Tel. +32 2 235 22 08</a:t>
            </a:r>
            <a:br>
              <a:rPr lang="en-US" sz="4800" dirty="0">
                <a:latin typeface="Calibri" panose="020F0502020204030204" pitchFamily="34" charset="0"/>
              </a:rPr>
            </a:br>
            <a:r>
              <a:rPr lang="en-US" sz="4800" dirty="0">
                <a:latin typeface="Calibri" panose="020F0502020204030204" pitchFamily="34" charset="0"/>
              </a:rPr>
              <a:t/>
            </a:r>
            <a:br>
              <a:rPr lang="en-US" sz="4800" dirty="0">
                <a:latin typeface="Calibri" panose="020F0502020204030204" pitchFamily="34" charset="0"/>
              </a:rPr>
            </a:br>
            <a:r>
              <a:rPr lang="en-US" sz="4800" b="1" dirty="0">
                <a:latin typeface="Calibri" panose="020F0502020204030204" pitchFamily="34" charset="0"/>
              </a:rPr>
              <a:t>Headquarters:</a:t>
            </a:r>
            <a:r>
              <a:rPr lang="en-US" sz="4800" dirty="0">
                <a:latin typeface="Calibri" panose="020F0502020204030204" pitchFamily="34" charset="0"/>
              </a:rPr>
              <a:t> </a:t>
            </a:r>
            <a:br>
              <a:rPr lang="en-US" sz="4800" dirty="0">
                <a:latin typeface="Calibri" panose="020F0502020204030204" pitchFamily="34" charset="0"/>
              </a:rPr>
            </a:br>
            <a:r>
              <a:rPr lang="en-US" sz="4800" dirty="0">
                <a:latin typeface="Calibri" panose="020F0502020204030204" pitchFamily="34" charset="0"/>
              </a:rPr>
              <a:t>European Federation of Journalists</a:t>
            </a:r>
            <a:br>
              <a:rPr lang="en-US" sz="4800" dirty="0">
                <a:latin typeface="Calibri" panose="020F0502020204030204" pitchFamily="34" charset="0"/>
              </a:rPr>
            </a:br>
            <a:r>
              <a:rPr lang="en-US" sz="4800" dirty="0">
                <a:latin typeface="Calibri" panose="020F0502020204030204" pitchFamily="34" charset="0"/>
              </a:rPr>
              <a:t>Residence Palace</a:t>
            </a:r>
            <a:br>
              <a:rPr lang="en-US" sz="4800" dirty="0">
                <a:latin typeface="Calibri" panose="020F0502020204030204" pitchFamily="34" charset="0"/>
              </a:rPr>
            </a:br>
            <a:r>
              <a:rPr lang="en-US" sz="4800" dirty="0">
                <a:latin typeface="Calibri" panose="020F0502020204030204" pitchFamily="34" charset="0"/>
              </a:rPr>
              <a:t>Rue de la </a:t>
            </a:r>
            <a:r>
              <a:rPr lang="en-US" sz="4800" dirty="0" err="1">
                <a:latin typeface="Calibri" panose="020F0502020204030204" pitchFamily="34" charset="0"/>
              </a:rPr>
              <a:t>Loi</a:t>
            </a:r>
            <a:r>
              <a:rPr lang="en-US" sz="4800" dirty="0">
                <a:latin typeface="Calibri" panose="020F0502020204030204" pitchFamily="34" charset="0"/>
              </a:rPr>
              <a:t> 155</a:t>
            </a:r>
            <a:br>
              <a:rPr lang="en-US" sz="4800" dirty="0">
                <a:latin typeface="Calibri" panose="020F0502020204030204" pitchFamily="34" charset="0"/>
              </a:rPr>
            </a:br>
            <a:r>
              <a:rPr lang="en-US" sz="4800" dirty="0">
                <a:latin typeface="Calibri" panose="020F0502020204030204" pitchFamily="34" charset="0"/>
              </a:rPr>
              <a:t>B-1040 Brussels</a:t>
            </a:r>
            <a:br>
              <a:rPr lang="en-US" sz="4800" dirty="0">
                <a:latin typeface="Calibri" panose="020F0502020204030204" pitchFamily="34" charset="0"/>
              </a:rPr>
            </a:br>
            <a:r>
              <a:rPr lang="en-US" sz="4800" dirty="0">
                <a:latin typeface="Calibri" panose="020F0502020204030204" pitchFamily="34" charset="0"/>
              </a:rPr>
              <a:t>Belgium</a:t>
            </a:r>
            <a:br>
              <a:rPr lang="en-US" sz="4800" dirty="0">
                <a:latin typeface="Calibri" panose="020F0502020204030204" pitchFamily="34" charset="0"/>
              </a:rPr>
            </a:br>
            <a:r>
              <a:rPr lang="en-US" sz="4800" dirty="0">
                <a:latin typeface="Calibri" panose="020F0502020204030204" pitchFamily="34" charset="0"/>
              </a:rPr>
              <a:t>Tel: 32-2-235 22 08</a:t>
            </a:r>
            <a:br>
              <a:rPr lang="en-US" sz="4800" dirty="0">
                <a:latin typeface="Calibri" panose="020F0502020204030204" pitchFamily="34" charset="0"/>
              </a:rPr>
            </a:br>
            <a:r>
              <a:rPr lang="en-US" sz="4800" dirty="0">
                <a:latin typeface="Calibri" panose="020F0502020204030204" pitchFamily="34" charset="0"/>
              </a:rPr>
              <a:t>Fax: 32-2-235 22 19</a:t>
            </a:r>
            <a:br>
              <a:rPr lang="en-US" sz="4800" dirty="0">
                <a:latin typeface="Calibri" panose="020F0502020204030204" pitchFamily="34" charset="0"/>
              </a:rPr>
            </a:br>
            <a:r>
              <a:rPr lang="en-US" sz="4800" dirty="0">
                <a:latin typeface="Calibri" panose="020F0502020204030204" pitchFamily="34" charset="0"/>
              </a:rPr>
              <a:t>E-mail: </a:t>
            </a:r>
            <a:r>
              <a:rPr lang="en-US" sz="4800" b="1" dirty="0">
                <a:latin typeface="Calibri" panose="020F0502020204030204" pitchFamily="34" charset="0"/>
                <a:hlinkClick r:id="rId3"/>
              </a:rPr>
              <a:t>efj@ifj.org</a:t>
            </a:r>
            <a:r>
              <a:rPr lang="en-US" sz="4800" dirty="0">
                <a:latin typeface="Calibri" panose="020F0502020204030204" pitchFamily="34" charset="0"/>
              </a:rPr>
              <a:t/>
            </a:r>
            <a:br>
              <a:rPr lang="en-US" sz="4800" dirty="0">
                <a:latin typeface="Calibri" panose="020F0502020204030204" pitchFamily="34" charset="0"/>
              </a:rPr>
            </a:br>
            <a:endParaRPr lang="en-US" sz="4800" dirty="0">
              <a:latin typeface="Calibri" panose="020F0502020204030204" pitchFamily="34" charset="0"/>
            </a:endParaRPr>
          </a:p>
          <a:p>
            <a:endParaRPr lang="el-GR" dirty="0">
              <a:latin typeface="Calibri" panose="020F0502020204030204" pitchFamily="34" charset="0"/>
            </a:endParaRPr>
          </a:p>
        </p:txBody>
      </p:sp>
      <p:pic>
        <p:nvPicPr>
          <p:cNvPr id="3074" name="Picture 2" descr="C:\Users\Giannis\Dropbox\EFJ Steering Committee\EFJ twitt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00808"/>
            <a:ext cx="936104" cy="1223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Θέση περιεχομένου 2"/>
          <p:cNvSpPr txBox="1">
            <a:spLocks/>
          </p:cNvSpPr>
          <p:nvPr/>
        </p:nvSpPr>
        <p:spPr>
          <a:xfrm>
            <a:off x="1835696" y="4221088"/>
            <a:ext cx="6066256" cy="1333500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Wingdings"/>
              <a:buNone/>
            </a:pPr>
            <a:r>
              <a:rPr lang="en-US" sz="1200" b="1" dirty="0" smtClean="0">
                <a:latin typeface="Calibri" panose="020F0502020204030204" pitchFamily="34" charset="0"/>
              </a:rPr>
              <a:t>Presentation by</a:t>
            </a:r>
            <a:r>
              <a:rPr lang="el-GR" sz="1200" b="1" dirty="0" smtClean="0">
                <a:latin typeface="Calibri" panose="020F0502020204030204" pitchFamily="34" charset="0"/>
              </a:rPr>
              <a:t>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b="1" dirty="0" err="1">
                <a:latin typeface="Calibri" panose="020F0502020204030204" pitchFamily="34" charset="0"/>
              </a:rPr>
              <a:t>Yannis</a:t>
            </a:r>
            <a:r>
              <a:rPr lang="en-US" sz="1200" b="1" dirty="0">
                <a:latin typeface="Calibri" panose="020F0502020204030204" pitchFamily="34" charset="0"/>
              </a:rPr>
              <a:t> </a:t>
            </a:r>
            <a:r>
              <a:rPr lang="en-US" sz="1200" b="1" dirty="0" err="1">
                <a:latin typeface="Calibri" panose="020F0502020204030204" pitchFamily="34" charset="0"/>
              </a:rPr>
              <a:t>Kotsifos</a:t>
            </a:r>
            <a:endParaRPr lang="el-GR" sz="1200" dirty="0">
              <a:latin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200" b="1" dirty="0">
                <a:latin typeface="Calibri" panose="020F0502020204030204" pitchFamily="34" charset="0"/>
              </a:rPr>
              <a:t>Director General </a:t>
            </a:r>
            <a:endParaRPr lang="el-GR" sz="1200" b="1" dirty="0">
              <a:latin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 smtClean="0">
                <a:latin typeface="Calibri" panose="020F0502020204030204" pitchFamily="34" charset="0"/>
              </a:rPr>
              <a:t>JOURNALISTS</a:t>
            </a:r>
            <a:r>
              <a:rPr lang="en-US" sz="1200" dirty="0">
                <a:latin typeface="Calibri" panose="020F0502020204030204" pitchFamily="34" charset="0"/>
              </a:rPr>
              <a:t>’ UNION </a:t>
            </a:r>
            <a:endParaRPr lang="el-GR" sz="1200" dirty="0">
              <a:latin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>
                <a:latin typeface="Calibri" panose="020F0502020204030204" pitchFamily="34" charset="0"/>
              </a:rPr>
              <a:t>of  Macedonia and Thrace</a:t>
            </a:r>
            <a:endParaRPr lang="el-GR" sz="1200" dirty="0">
              <a:latin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>
                <a:latin typeface="Calibri" panose="020F0502020204030204" pitchFamily="34" charset="0"/>
              </a:rPr>
              <a:t>Daily </a:t>
            </a:r>
            <a:r>
              <a:rPr lang="en-US" sz="1200" dirty="0" smtClean="0">
                <a:latin typeface="Calibri" panose="020F0502020204030204" pitchFamily="34" charset="0"/>
              </a:rPr>
              <a:t>Newspapers</a:t>
            </a:r>
            <a:endParaRPr lang="el-GR" sz="1200" dirty="0">
              <a:latin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>
                <a:latin typeface="Calibri" panose="020F0502020204030204" pitchFamily="34" charset="0"/>
              </a:rPr>
              <a:t>5, </a:t>
            </a:r>
            <a:r>
              <a:rPr lang="en-US" sz="1200" dirty="0" err="1">
                <a:latin typeface="Calibri" panose="020F0502020204030204" pitchFamily="34" charset="0"/>
              </a:rPr>
              <a:t>Stratigou</a:t>
            </a:r>
            <a:r>
              <a:rPr lang="en-US" sz="1200" dirty="0">
                <a:latin typeface="Calibri" panose="020F0502020204030204" pitchFamily="34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</a:rPr>
              <a:t>Kallari</a:t>
            </a:r>
            <a:r>
              <a:rPr lang="en-US" sz="1200" dirty="0">
                <a:latin typeface="Calibri" panose="020F0502020204030204" pitchFamily="34" charset="0"/>
              </a:rPr>
              <a:t> </a:t>
            </a:r>
            <a:endParaRPr lang="el-GR" sz="1200" dirty="0">
              <a:latin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>
                <a:latin typeface="Calibri" panose="020F0502020204030204" pitchFamily="34" charset="0"/>
              </a:rPr>
              <a:t>54622 THESSALONIKI - GREECE</a:t>
            </a:r>
            <a:endParaRPr lang="el-GR" sz="1200" dirty="0">
              <a:latin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>
                <a:latin typeface="Calibri" panose="020F0502020204030204" pitchFamily="34" charset="0"/>
              </a:rPr>
              <a:t>TEL +302310243575, +306937213160 </a:t>
            </a:r>
            <a:endParaRPr lang="el-GR" sz="1200" dirty="0">
              <a:latin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de-DE" sz="1200" dirty="0">
                <a:latin typeface="Calibri" panose="020F0502020204030204" pitchFamily="34" charset="0"/>
              </a:rPr>
              <a:t>FAX +302310220349  E kotsifos@esiemth.gr</a:t>
            </a:r>
            <a:endParaRPr lang="el-GR" sz="1200" dirty="0">
              <a:latin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de-DE" sz="1200" dirty="0">
                <a:latin typeface="Calibri" panose="020F0502020204030204" pitchFamily="34" charset="0"/>
              </a:rPr>
              <a:t>SKYPE   </a:t>
            </a:r>
            <a:r>
              <a:rPr lang="de-DE" sz="1200" dirty="0" err="1">
                <a:latin typeface="Calibri" panose="020F0502020204030204" pitchFamily="34" charset="0"/>
              </a:rPr>
              <a:t>yanniskotsifos</a:t>
            </a:r>
            <a:endParaRPr lang="el-GR" sz="1200" dirty="0">
              <a:latin typeface="Calibri" panose="020F0502020204030204" pitchFamily="34" charset="0"/>
            </a:endParaRPr>
          </a:p>
          <a:p>
            <a:pPr marL="0" indent="0">
              <a:buFont typeface="Wingdings"/>
              <a:buNone/>
            </a:pPr>
            <a:endParaRPr lang="el-GR" sz="1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2953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78160"/>
            <a:ext cx="8153400" cy="990600"/>
          </a:xfrm>
        </p:spPr>
        <p:txBody>
          <a:bodyPr/>
          <a:lstStyle/>
          <a:p>
            <a:r>
              <a:rPr lang="en-US" dirty="0" smtClean="0">
                <a:latin typeface="Calibri" pitchFamily="34" charset="0"/>
              </a:rPr>
              <a:t>EFJ</a:t>
            </a:r>
            <a:r>
              <a:rPr lang="el-GR" dirty="0" smtClean="0">
                <a:latin typeface="Calibri" pitchFamily="34" charset="0"/>
              </a:rPr>
              <a:t>: </a:t>
            </a:r>
            <a:r>
              <a:rPr lang="en-US" dirty="0" smtClean="0">
                <a:latin typeface="Calibri" pitchFamily="34" charset="0"/>
              </a:rPr>
              <a:t>Just another office in Brussels?</a:t>
            </a:r>
            <a:endParaRPr lang="el-GR" dirty="0">
              <a:latin typeface="Calibri" pitchFamily="34" charset="0"/>
            </a:endParaRPr>
          </a:p>
        </p:txBody>
      </p:sp>
      <p:pic>
        <p:nvPicPr>
          <p:cNvPr id="7" name="Picture 6" descr="logo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08304" y="6165304"/>
            <a:ext cx="1008112" cy="327637"/>
          </a:xfrm>
          <a:prstGeom prst="rect">
            <a:avLst/>
          </a:prstGeom>
        </p:spPr>
      </p:pic>
      <p:pic>
        <p:nvPicPr>
          <p:cNvPr id="8" name="Picture 7" descr="EFJ twit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32240" y="6093296"/>
            <a:ext cx="360040" cy="470579"/>
          </a:xfrm>
          <a:prstGeom prst="rect">
            <a:avLst/>
          </a:prstGeom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683568" y="6309320"/>
            <a:ext cx="2736304" cy="2880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lang="en-US" sz="900" dirty="0" smtClean="0"/>
              <a:t>ATHENS | October 2013</a:t>
            </a:r>
            <a:endParaRPr kumimoji="0" lang="el-GR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755576" y="6309320"/>
            <a:ext cx="58326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xmlns="" val="3710845540"/>
              </p:ext>
            </p:extLst>
          </p:nvPr>
        </p:nvGraphicFramePr>
        <p:xfrm>
          <a:off x="611560" y="1556792"/>
          <a:ext cx="7920880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Our structure</a:t>
            </a:r>
            <a:endParaRPr lang="el-GR" dirty="0">
              <a:latin typeface="Calibri" panose="020F0502020204030204" pitchFamily="34" charset="0"/>
            </a:endParaRPr>
          </a:p>
        </p:txBody>
      </p:sp>
      <p:graphicFrame>
        <p:nvGraphicFramePr>
          <p:cNvPr id="8" name="Θέση περιεχομένου 7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3437597848"/>
              </p:ext>
            </p:extLst>
          </p:nvPr>
        </p:nvGraphicFramePr>
        <p:xfrm>
          <a:off x="612648" y="160020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6" descr="logo2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308304" y="6165304"/>
            <a:ext cx="1008112" cy="327637"/>
          </a:xfrm>
          <a:prstGeom prst="rect">
            <a:avLst/>
          </a:prstGeom>
        </p:spPr>
      </p:pic>
      <p:pic>
        <p:nvPicPr>
          <p:cNvPr id="5" name="Picture 7" descr="EFJ twitter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732240" y="6093296"/>
            <a:ext cx="360040" cy="470579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683568" y="6309320"/>
            <a:ext cx="2736304" cy="2880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lang="en-US" sz="900" dirty="0" smtClean="0"/>
              <a:t>ATHENS | October 2013</a:t>
            </a:r>
            <a:endParaRPr kumimoji="0" lang="el-GR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7" name="Straight Connector 9"/>
          <p:cNvCxnSpPr/>
          <p:nvPr/>
        </p:nvCxnSpPr>
        <p:spPr>
          <a:xfrm>
            <a:off x="755576" y="6309320"/>
            <a:ext cx="58326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43183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What are our aims and objectives? </a:t>
            </a:r>
            <a:endParaRPr lang="el-GR" dirty="0">
              <a:latin typeface="Calibri" panose="020F0502020204030204" pitchFamily="34" charset="0"/>
            </a:endParaRPr>
          </a:p>
        </p:txBody>
      </p:sp>
      <p:sp>
        <p:nvSpPr>
          <p:cNvPr id="7" name="Θέση περιεχομένου 6"/>
          <p:cNvSpPr>
            <a:spLocks noGrp="1"/>
          </p:cNvSpPr>
          <p:nvPr>
            <p:ph sz="quarter" idx="1"/>
          </p:nvPr>
        </p:nvSpPr>
        <p:spPr>
          <a:xfrm>
            <a:off x="611560" y="1637878"/>
            <a:ext cx="8153400" cy="44958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By cutting a long list short to highlight the ones related to our session</a:t>
            </a:r>
            <a:r>
              <a:rPr lang="el-GR" dirty="0" smtClean="0">
                <a:latin typeface="Calibri" panose="020F0502020204030204" pitchFamily="34" charset="0"/>
              </a:rPr>
              <a:t>:</a:t>
            </a:r>
          </a:p>
          <a:p>
            <a:pPr lvl="1"/>
            <a:r>
              <a:rPr lang="en-US" sz="1800" dirty="0">
                <a:latin typeface="Calibri" panose="020F0502020204030204" pitchFamily="34" charset="0"/>
              </a:rPr>
              <a:t>to improve and defend  the social and working conditions of all journalists, employed </a:t>
            </a:r>
            <a:r>
              <a:rPr lang="en-US" sz="1800" dirty="0" smtClean="0">
                <a:latin typeface="Calibri" panose="020F0502020204030204" pitchFamily="34" charset="0"/>
              </a:rPr>
              <a:t>and freelancers</a:t>
            </a:r>
          </a:p>
          <a:p>
            <a:pPr lvl="1"/>
            <a:r>
              <a:rPr lang="en-US" sz="1800" dirty="0">
                <a:latin typeface="Calibri" panose="020F0502020204030204" pitchFamily="34" charset="0"/>
              </a:rPr>
              <a:t>to promote co-operation between member unions and </a:t>
            </a:r>
            <a:r>
              <a:rPr lang="en-US" sz="1800" dirty="0" smtClean="0">
                <a:latin typeface="Calibri" panose="020F0502020204030204" pitchFamily="34" charset="0"/>
              </a:rPr>
              <a:t>associations</a:t>
            </a:r>
          </a:p>
          <a:p>
            <a:pPr lvl="1"/>
            <a:r>
              <a:rPr lang="en-US" sz="1800" dirty="0">
                <a:latin typeface="Calibri" panose="020F0502020204030204" pitchFamily="34" charset="0"/>
              </a:rPr>
              <a:t>to encourage the provision of professional and trade union education and training for </a:t>
            </a:r>
            <a:r>
              <a:rPr lang="en-US" sz="1800" dirty="0" smtClean="0">
                <a:latin typeface="Calibri" panose="020F0502020204030204" pitchFamily="34" charset="0"/>
              </a:rPr>
              <a:t>journalists</a:t>
            </a:r>
          </a:p>
          <a:p>
            <a:pPr lvl="1"/>
            <a:r>
              <a:rPr lang="en-US" sz="1800" dirty="0">
                <a:latin typeface="Calibri" panose="020F0502020204030204" pitchFamily="34" charset="0"/>
              </a:rPr>
              <a:t>to work </a:t>
            </a:r>
            <a:r>
              <a:rPr lang="en-US" sz="1800" dirty="0" smtClean="0">
                <a:latin typeface="Calibri" panose="020F0502020204030204" pitchFamily="34" charset="0"/>
              </a:rPr>
              <a:t>closely </a:t>
            </a:r>
            <a:r>
              <a:rPr lang="en-US" sz="1800" dirty="0">
                <a:latin typeface="Calibri" panose="020F0502020204030204" pitchFamily="34" charset="0"/>
              </a:rPr>
              <a:t>with </a:t>
            </a:r>
            <a:r>
              <a:rPr lang="en-US" sz="1800" dirty="0" smtClean="0">
                <a:latin typeface="Calibri" panose="020F0502020204030204" pitchFamily="34" charset="0"/>
              </a:rPr>
              <a:t>other </a:t>
            </a:r>
            <a:r>
              <a:rPr lang="en-US" sz="1800" dirty="0">
                <a:latin typeface="Calibri" panose="020F0502020204030204" pitchFamily="34" charset="0"/>
              </a:rPr>
              <a:t>trade unions and with relevant </a:t>
            </a:r>
            <a:r>
              <a:rPr lang="en-US" sz="1800" dirty="0" smtClean="0">
                <a:latin typeface="Calibri" panose="020F0502020204030204" pitchFamily="34" charset="0"/>
              </a:rPr>
              <a:t>NGOs </a:t>
            </a:r>
            <a:r>
              <a:rPr lang="en-US" sz="1800" dirty="0">
                <a:latin typeface="Calibri" panose="020F0502020204030204" pitchFamily="34" charset="0"/>
              </a:rPr>
              <a:t>and social </a:t>
            </a:r>
            <a:r>
              <a:rPr lang="en-US" sz="1800" dirty="0" smtClean="0">
                <a:latin typeface="Calibri" panose="020F0502020204030204" pitchFamily="34" charset="0"/>
              </a:rPr>
              <a:t>partners in the Media field</a:t>
            </a:r>
          </a:p>
          <a:p>
            <a:pPr lvl="2"/>
            <a:r>
              <a:rPr lang="en-US" sz="1400" dirty="0" smtClean="0">
                <a:latin typeface="Calibri" panose="020F0502020204030204" pitchFamily="34" charset="0"/>
              </a:rPr>
              <a:t>[the list of partners is long, comprising numerous European Institutions, The Council </a:t>
            </a:r>
            <a:r>
              <a:rPr lang="en-US" sz="1400" dirty="0">
                <a:latin typeface="Calibri" panose="020F0502020204030204" pitchFamily="34" charset="0"/>
              </a:rPr>
              <a:t>of </a:t>
            </a:r>
            <a:r>
              <a:rPr lang="en-US" sz="1400" dirty="0" smtClean="0">
                <a:latin typeface="Calibri" panose="020F0502020204030204" pitchFamily="34" charset="0"/>
              </a:rPr>
              <a:t>Europe, </a:t>
            </a:r>
            <a:r>
              <a:rPr lang="en-US" sz="1400" dirty="0">
                <a:latin typeface="Calibri" panose="020F0502020204030204" pitchFamily="34" charset="0"/>
              </a:rPr>
              <a:t>European Trade Union </a:t>
            </a:r>
            <a:r>
              <a:rPr lang="en-US" sz="1400" dirty="0" smtClean="0">
                <a:latin typeface="Calibri" panose="020F0502020204030204" pitchFamily="34" charset="0"/>
              </a:rPr>
              <a:t>Confederation, </a:t>
            </a:r>
            <a:r>
              <a:rPr lang="en-US" sz="1400" dirty="0">
                <a:latin typeface="Calibri" panose="020F0502020204030204" pitchFamily="34" charset="0"/>
              </a:rPr>
              <a:t>Union Network </a:t>
            </a:r>
            <a:r>
              <a:rPr lang="en-US" sz="1400" dirty="0" smtClean="0">
                <a:latin typeface="Calibri" panose="020F0502020204030204" pitchFamily="34" charset="0"/>
              </a:rPr>
              <a:t>International, </a:t>
            </a:r>
            <a:r>
              <a:rPr lang="en-US" sz="1400" dirty="0">
                <a:latin typeface="Calibri" panose="020F0502020204030204" pitchFamily="34" charset="0"/>
              </a:rPr>
              <a:t>European Broadcasting </a:t>
            </a:r>
            <a:r>
              <a:rPr lang="en-US" sz="1400" dirty="0" smtClean="0">
                <a:latin typeface="Calibri" panose="020F0502020204030204" pitchFamily="34" charset="0"/>
              </a:rPr>
              <a:t>Union, </a:t>
            </a:r>
            <a:r>
              <a:rPr lang="en-US" sz="1400" dirty="0">
                <a:latin typeface="Calibri" panose="020F0502020204030204" pitchFamily="34" charset="0"/>
              </a:rPr>
              <a:t>World Association of </a:t>
            </a:r>
            <a:r>
              <a:rPr lang="en-US" sz="1400" dirty="0" smtClean="0">
                <a:latin typeface="Calibri" panose="020F0502020204030204" pitchFamily="34" charset="0"/>
              </a:rPr>
              <a:t>Newspapers – the list of acronyms is </a:t>
            </a:r>
            <a:r>
              <a:rPr lang="en-US" sz="1400" dirty="0">
                <a:latin typeface="Calibri" panose="020F0502020204030204" pitchFamily="34" charset="0"/>
              </a:rPr>
              <a:t>e</a:t>
            </a:r>
            <a:r>
              <a:rPr lang="en-US" sz="1400" dirty="0" smtClean="0">
                <a:latin typeface="Calibri" panose="020F0502020204030204" pitchFamily="34" charset="0"/>
              </a:rPr>
              <a:t>very newcomer’s nightmare…]</a:t>
            </a:r>
          </a:p>
          <a:p>
            <a:pPr lvl="1"/>
            <a:r>
              <a:rPr lang="en-US" sz="1800" dirty="0" smtClean="0"/>
              <a:t>to </a:t>
            </a:r>
            <a:r>
              <a:rPr lang="en-US" sz="1800" dirty="0"/>
              <a:t>promote and maintain editorial </a:t>
            </a:r>
            <a:r>
              <a:rPr lang="en-US" sz="1800" dirty="0" smtClean="0"/>
              <a:t>democracy</a:t>
            </a:r>
            <a:endParaRPr lang="en-US" sz="1700" dirty="0">
              <a:latin typeface="Calibri" panose="020F0502020204030204" pitchFamily="34" charset="0"/>
            </a:endParaRPr>
          </a:p>
        </p:txBody>
      </p:sp>
      <p:pic>
        <p:nvPicPr>
          <p:cNvPr id="3" name="Picture 6" descr="logo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08304" y="6165304"/>
            <a:ext cx="1008112" cy="327637"/>
          </a:xfrm>
          <a:prstGeom prst="rect">
            <a:avLst/>
          </a:prstGeom>
        </p:spPr>
      </p:pic>
      <p:pic>
        <p:nvPicPr>
          <p:cNvPr id="4" name="Picture 7" descr="EFJ twitt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32240" y="6093296"/>
            <a:ext cx="360040" cy="470579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683568" y="6309320"/>
            <a:ext cx="2736304" cy="2880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lang="en-US" sz="900" dirty="0" smtClean="0"/>
              <a:t>ATHENS | October 2013</a:t>
            </a:r>
            <a:endParaRPr kumimoji="0" lang="el-GR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6" name="Straight Connector 9"/>
          <p:cNvCxnSpPr/>
          <p:nvPr/>
        </p:nvCxnSpPr>
        <p:spPr>
          <a:xfrm>
            <a:off x="755576" y="6309320"/>
            <a:ext cx="58326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5108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Alright, but why are we here?</a:t>
            </a:r>
            <a:endParaRPr lang="el-GR" dirty="0">
              <a:latin typeface="Calibri" panose="020F0502020204030204" pitchFamily="34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Because the description on your project’s page reflects our suffering and our hope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sz="2400" dirty="0" smtClean="0"/>
              <a:t>Journalism has been heavily affected by the described process in terms of</a:t>
            </a:r>
            <a:r>
              <a:rPr lang="el-GR" sz="2400" dirty="0" smtClean="0"/>
              <a:t>:</a:t>
            </a:r>
          </a:p>
          <a:p>
            <a:pPr lvl="1"/>
            <a:r>
              <a:rPr lang="en-US" sz="1600" dirty="0" smtClean="0"/>
              <a:t>Labor rights and working relations</a:t>
            </a:r>
          </a:p>
          <a:p>
            <a:pPr lvl="1"/>
            <a:r>
              <a:rPr lang="en-US" sz="1600" dirty="0" smtClean="0"/>
              <a:t>Authors’ rights</a:t>
            </a:r>
          </a:p>
          <a:p>
            <a:pPr lvl="1"/>
            <a:r>
              <a:rPr lang="en-US" sz="1600" dirty="0" smtClean="0"/>
              <a:t>Quality and Ethics</a:t>
            </a:r>
          </a:p>
          <a:p>
            <a:pPr lvl="1"/>
            <a:r>
              <a:rPr lang="en-US" sz="1600" dirty="0" smtClean="0"/>
              <a:t>The production/consumption of news </a:t>
            </a:r>
          </a:p>
          <a:p>
            <a:pPr lvl="1"/>
            <a:endParaRPr lang="en-US" sz="1600" dirty="0" smtClean="0"/>
          </a:p>
          <a:p>
            <a:pPr lvl="1"/>
            <a:endParaRPr lang="el-GR" sz="2100" dirty="0" smtClean="0"/>
          </a:p>
          <a:p>
            <a:pPr lvl="1"/>
            <a:endParaRPr lang="el-GR" dirty="0"/>
          </a:p>
        </p:txBody>
      </p:sp>
      <p:pic>
        <p:nvPicPr>
          <p:cNvPr id="4" name="Picture 6" descr="logo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08304" y="6165304"/>
            <a:ext cx="1008112" cy="327637"/>
          </a:xfrm>
          <a:prstGeom prst="rect">
            <a:avLst/>
          </a:prstGeom>
        </p:spPr>
      </p:pic>
      <p:pic>
        <p:nvPicPr>
          <p:cNvPr id="5" name="Picture 7" descr="EFJ twit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32240" y="6093296"/>
            <a:ext cx="360040" cy="470579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683568" y="6309320"/>
            <a:ext cx="2736304" cy="2880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lang="en-US" sz="900" dirty="0" smtClean="0"/>
              <a:t>ATHENS | October 2013</a:t>
            </a:r>
            <a:endParaRPr kumimoji="0" lang="el-GR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7" name="Straight Connector 9"/>
          <p:cNvCxnSpPr/>
          <p:nvPr/>
        </p:nvCxnSpPr>
        <p:spPr>
          <a:xfrm>
            <a:off x="755576" y="6309320"/>
            <a:ext cx="58326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2352004"/>
            <a:ext cx="4824536" cy="1509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33688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What exactly has changed?</a:t>
            </a:r>
            <a:endParaRPr lang="el-GR" dirty="0">
              <a:latin typeface="Calibri" panose="020F0502020204030204" pitchFamily="34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3995936" y="1600200"/>
            <a:ext cx="4770112" cy="4495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800" dirty="0" smtClean="0">
                <a:latin typeface="Calibri" pitchFamily="34" charset="0"/>
              </a:rPr>
              <a:t>Survey conducted by </a:t>
            </a:r>
            <a:endParaRPr lang="en-US" sz="2800" dirty="0" smtClean="0">
              <a:latin typeface="Calibri" pitchFamily="34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2800" dirty="0" smtClean="0">
                <a:latin typeface="Calibri" pitchFamily="34" charset="0"/>
              </a:rPr>
              <a:t>	Dr</a:t>
            </a:r>
            <a:r>
              <a:rPr lang="en-US" sz="2800" dirty="0" smtClean="0">
                <a:latin typeface="Calibri" pitchFamily="34" charset="0"/>
              </a:rPr>
              <a:t>. </a:t>
            </a:r>
            <a:r>
              <a:rPr lang="en-US" sz="2800" dirty="0" smtClean="0">
                <a:latin typeface="Calibri" pitchFamily="34" charset="0"/>
              </a:rPr>
              <a:t>Andreas K. </a:t>
            </a:r>
            <a:r>
              <a:rPr lang="en-US" sz="2800" dirty="0" smtClean="0">
                <a:latin typeface="Calibri" pitchFamily="34" charset="0"/>
              </a:rPr>
              <a:t>Bittner for EFJ</a:t>
            </a:r>
          </a:p>
          <a:p>
            <a:pPr lvl="1"/>
            <a:r>
              <a:rPr lang="en-US" sz="1800" dirty="0" smtClean="0">
                <a:latin typeface="Calibri" pitchFamily="34" charset="0"/>
              </a:rPr>
              <a:t>Tracking the major challenges for European Journalists’ Unions and the way they are trying to face them</a:t>
            </a:r>
          </a:p>
          <a:p>
            <a:pPr lvl="1"/>
            <a:endParaRPr lang="en-US" sz="16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3168352" cy="44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logo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08304" y="6165304"/>
            <a:ext cx="1008112" cy="327637"/>
          </a:xfrm>
          <a:prstGeom prst="rect">
            <a:avLst/>
          </a:prstGeom>
        </p:spPr>
      </p:pic>
      <p:pic>
        <p:nvPicPr>
          <p:cNvPr id="9" name="Picture 7" descr="EFJ twitt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32240" y="6093296"/>
            <a:ext cx="360040" cy="470579"/>
          </a:xfrm>
          <a:prstGeom prst="rect">
            <a:avLst/>
          </a:prstGeom>
        </p:spPr>
      </p:pic>
      <p:sp>
        <p:nvSpPr>
          <p:cNvPr id="10" name="Subtitle 2"/>
          <p:cNvSpPr txBox="1">
            <a:spLocks/>
          </p:cNvSpPr>
          <p:nvPr/>
        </p:nvSpPr>
        <p:spPr>
          <a:xfrm>
            <a:off x="683568" y="6309320"/>
            <a:ext cx="2736304" cy="2880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lang="en-US" sz="900" dirty="0" smtClean="0"/>
              <a:t>ATHENS | October 2013</a:t>
            </a:r>
            <a:endParaRPr kumimoji="0" lang="el-GR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1" name="Straight Connector 9"/>
          <p:cNvCxnSpPr/>
          <p:nvPr/>
        </p:nvCxnSpPr>
        <p:spPr>
          <a:xfrm>
            <a:off x="755576" y="6309320"/>
            <a:ext cx="58326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59561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Some key findings…</a:t>
            </a:r>
            <a:endParaRPr lang="el-GR" dirty="0">
              <a:latin typeface="Calibri" panose="020F050202020403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7" y="1617396"/>
            <a:ext cx="6120679" cy="4666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logo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08304" y="6165304"/>
            <a:ext cx="1008112" cy="327637"/>
          </a:xfrm>
          <a:prstGeom prst="rect">
            <a:avLst/>
          </a:prstGeom>
        </p:spPr>
      </p:pic>
      <p:pic>
        <p:nvPicPr>
          <p:cNvPr id="9" name="Picture 7" descr="EFJ twitt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32240" y="6093296"/>
            <a:ext cx="360040" cy="470579"/>
          </a:xfrm>
          <a:prstGeom prst="rect">
            <a:avLst/>
          </a:prstGeom>
        </p:spPr>
      </p:pic>
      <p:sp>
        <p:nvSpPr>
          <p:cNvPr id="10" name="Subtitle 2"/>
          <p:cNvSpPr txBox="1">
            <a:spLocks/>
          </p:cNvSpPr>
          <p:nvPr/>
        </p:nvSpPr>
        <p:spPr>
          <a:xfrm>
            <a:off x="683568" y="6309320"/>
            <a:ext cx="2736304" cy="2880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lang="en-US" sz="900" dirty="0" smtClean="0"/>
              <a:t>ATHENS | October 2013</a:t>
            </a:r>
            <a:endParaRPr kumimoji="0" lang="el-GR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1" name="Straight Connector 9"/>
          <p:cNvCxnSpPr/>
          <p:nvPr/>
        </p:nvCxnSpPr>
        <p:spPr>
          <a:xfrm>
            <a:off x="755576" y="6309320"/>
            <a:ext cx="58326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34416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… and some major challenges</a:t>
            </a:r>
            <a:endParaRPr lang="el-GR" dirty="0">
              <a:latin typeface="Calibri" panose="020F050202020403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7162378" cy="4504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 descr="logo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08304" y="6165304"/>
            <a:ext cx="1008112" cy="327637"/>
          </a:xfrm>
          <a:prstGeom prst="rect">
            <a:avLst/>
          </a:prstGeom>
        </p:spPr>
      </p:pic>
      <p:pic>
        <p:nvPicPr>
          <p:cNvPr id="13" name="Picture 7" descr="EFJ twitt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32240" y="6093296"/>
            <a:ext cx="360040" cy="470579"/>
          </a:xfrm>
          <a:prstGeom prst="rect">
            <a:avLst/>
          </a:prstGeom>
        </p:spPr>
      </p:pic>
      <p:sp>
        <p:nvSpPr>
          <p:cNvPr id="14" name="Subtitle 2"/>
          <p:cNvSpPr txBox="1">
            <a:spLocks/>
          </p:cNvSpPr>
          <p:nvPr/>
        </p:nvSpPr>
        <p:spPr>
          <a:xfrm>
            <a:off x="683568" y="6309320"/>
            <a:ext cx="2736304" cy="2880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lang="en-US" sz="900" dirty="0" smtClean="0"/>
              <a:t>ATHENS | October 2013</a:t>
            </a:r>
            <a:endParaRPr kumimoji="0" lang="el-GR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5" name="Straight Connector 9"/>
          <p:cNvCxnSpPr/>
          <p:nvPr/>
        </p:nvCxnSpPr>
        <p:spPr>
          <a:xfrm>
            <a:off x="755576" y="6309320"/>
            <a:ext cx="58326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60822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Another thorough case study</a:t>
            </a:r>
            <a:endParaRPr lang="el-GR" dirty="0">
              <a:latin typeface="Calibri" panose="020F0502020204030204" pitchFamily="34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3923928" y="1600200"/>
            <a:ext cx="4842120" cy="1900808"/>
          </a:xfrm>
        </p:spPr>
        <p:txBody>
          <a:bodyPr/>
          <a:lstStyle/>
          <a:p>
            <a:r>
              <a:rPr lang="en-US" sz="2000" dirty="0" smtClean="0">
                <a:latin typeface="Calibri" panose="020F0502020204030204" pitchFamily="34" charset="0"/>
              </a:rPr>
              <a:t>Survey conducted by Gary Hermann for EFJ and EURO-MEI </a:t>
            </a:r>
          </a:p>
          <a:p>
            <a:pPr lvl="1"/>
            <a:r>
              <a:rPr lang="en-US" sz="1800" dirty="0" smtClean="0">
                <a:latin typeface="Calibri" panose="020F0502020204030204" pitchFamily="34" charset="0"/>
              </a:rPr>
              <a:t>Comparing the Media industries of UK and France and tracking changes that affected the way journalists work</a:t>
            </a:r>
            <a:endParaRPr lang="el-GR" sz="1800" dirty="0">
              <a:latin typeface="Calibri" panose="020F050202020403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3024336" cy="4244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logo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08304" y="6165304"/>
            <a:ext cx="1008112" cy="327637"/>
          </a:xfrm>
          <a:prstGeom prst="rect">
            <a:avLst/>
          </a:prstGeom>
        </p:spPr>
      </p:pic>
      <p:pic>
        <p:nvPicPr>
          <p:cNvPr id="6" name="Picture 7" descr="EFJ twitt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32240" y="6093296"/>
            <a:ext cx="360040" cy="470579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683568" y="6309320"/>
            <a:ext cx="2736304" cy="2880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lang="en-US" sz="900" dirty="0" smtClean="0"/>
              <a:t>ATHENS | October 2013</a:t>
            </a:r>
            <a:endParaRPr kumimoji="0" lang="el-GR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8" name="Straight Connector 9"/>
          <p:cNvCxnSpPr/>
          <p:nvPr/>
        </p:nvCxnSpPr>
        <p:spPr>
          <a:xfrm>
            <a:off x="755576" y="6309320"/>
            <a:ext cx="58326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212976"/>
            <a:ext cx="4248472" cy="2719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60315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640</TotalTime>
  <Words>694</Words>
  <Application>Microsoft Office PowerPoint</Application>
  <PresentationFormat>On-screen Show (4:3)</PresentationFormat>
  <Paragraphs>103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Median</vt:lpstr>
      <vt:lpstr>Defending Journalism  and Labor Rights  in an Ever-changing Media Landscape</vt:lpstr>
      <vt:lpstr>EFJ: Just another office in Brussels?</vt:lpstr>
      <vt:lpstr>Our structure</vt:lpstr>
      <vt:lpstr>What are our aims and objectives? </vt:lpstr>
      <vt:lpstr>Alright, but why are we here?</vt:lpstr>
      <vt:lpstr>What exactly has changed?</vt:lpstr>
      <vt:lpstr>Some key findings…</vt:lpstr>
      <vt:lpstr>… and some major challenges</vt:lpstr>
      <vt:lpstr>Another thorough case study</vt:lpstr>
      <vt:lpstr>Seminars, surveys, projects</vt:lpstr>
      <vt:lpstr>Encouraging members’ initiatives… </vt:lpstr>
      <vt:lpstr>… and taking advantage of their findings</vt:lpstr>
      <vt:lpstr>A sob story about newspapers’ death?</vt:lpstr>
      <vt:lpstr>Any chance for proposals?</vt:lpstr>
      <vt:lpstr>Contact Us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Defending Journalism and Labor Rights  in an ever-changing Media Landscape</dc:title>
  <dc:creator>patience</dc:creator>
  <cp:lastModifiedBy>patience</cp:lastModifiedBy>
  <cp:revision>61</cp:revision>
  <dcterms:created xsi:type="dcterms:W3CDTF">2013-10-01T11:31:51Z</dcterms:created>
  <dcterms:modified xsi:type="dcterms:W3CDTF">2013-10-08T08:57:04Z</dcterms:modified>
</cp:coreProperties>
</file>